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64" r:id="rId2"/>
  </p:sldMasterIdLst>
  <p:notesMasterIdLst>
    <p:notesMasterId r:id="rId27"/>
  </p:notesMasterIdLst>
  <p:handoutMasterIdLst>
    <p:handoutMasterId r:id="rId28"/>
  </p:handoutMasterIdLst>
  <p:sldIdLst>
    <p:sldId id="1401" r:id="rId3"/>
    <p:sldId id="1480" r:id="rId4"/>
    <p:sldId id="1468" r:id="rId5"/>
    <p:sldId id="1465" r:id="rId6"/>
    <p:sldId id="1466" r:id="rId7"/>
    <p:sldId id="1491" r:id="rId8"/>
    <p:sldId id="1490" r:id="rId9"/>
    <p:sldId id="1472" r:id="rId10"/>
    <p:sldId id="1478" r:id="rId11"/>
    <p:sldId id="1499" r:id="rId12"/>
    <p:sldId id="1495" r:id="rId13"/>
    <p:sldId id="1485" r:id="rId14"/>
    <p:sldId id="1494" r:id="rId15"/>
    <p:sldId id="1492" r:id="rId16"/>
    <p:sldId id="1486" r:id="rId17"/>
    <p:sldId id="1482" r:id="rId18"/>
    <p:sldId id="1487" r:id="rId19"/>
    <p:sldId id="1488" r:id="rId20"/>
    <p:sldId id="1445" r:id="rId21"/>
    <p:sldId id="1476" r:id="rId22"/>
    <p:sldId id="1498" r:id="rId23"/>
    <p:sldId id="1497" r:id="rId24"/>
    <p:sldId id="1470" r:id="rId25"/>
    <p:sldId id="1469" r:id="rId26"/>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864" userDrawn="1">
          <p15:clr>
            <a:srgbClr val="A4A3A4"/>
          </p15:clr>
        </p15:guide>
        <p15:guide id="2" pos="2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Wood" initials="" lastIdx="23" clrIdx="0"/>
  <p:cmAuthor id="1" name="Martyn Clark" initials="MC"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8A4"/>
    <a:srgbClr val="3366FF"/>
    <a:srgbClr val="990033"/>
    <a:srgbClr val="CC9900"/>
    <a:srgbClr val="66CCFF"/>
    <a:srgbClr val="FF0000"/>
    <a:srgbClr val="438487"/>
    <a:srgbClr val="990000"/>
    <a:srgbClr val="934E23"/>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0" autoAdjust="0"/>
    <p:restoredTop sz="88789" autoAdjust="0"/>
  </p:normalViewPr>
  <p:slideViewPr>
    <p:cSldViewPr>
      <p:cViewPr>
        <p:scale>
          <a:sx n="61" d="100"/>
          <a:sy n="61" d="100"/>
        </p:scale>
        <p:origin x="2080" y="400"/>
      </p:cViewPr>
      <p:guideLst>
        <p:guide orient="horz" pos="864"/>
        <p:guide pos="24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74" d="100"/>
        <a:sy n="74"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87938" tIns="43969" rIns="87938" bIns="43969" numCol="1" anchor="t"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301059" name="Rectangle 3"/>
          <p:cNvSpPr>
            <a:spLocks noGrp="1" noChangeArrowheads="1"/>
          </p:cNvSpPr>
          <p:nvPr>
            <p:ph type="dt" sz="quarter" idx="1"/>
          </p:nvPr>
        </p:nvSpPr>
        <p:spPr bwMode="auto">
          <a:xfrm>
            <a:off x="3956050" y="0"/>
            <a:ext cx="3027363" cy="463550"/>
          </a:xfrm>
          <a:prstGeom prst="rect">
            <a:avLst/>
          </a:prstGeom>
          <a:noFill/>
          <a:ln w="9525">
            <a:noFill/>
            <a:miter lim="800000"/>
            <a:headEnd/>
            <a:tailEnd/>
          </a:ln>
          <a:effectLst/>
        </p:spPr>
        <p:txBody>
          <a:bodyPr vert="horz" wrap="square" lIns="87938" tIns="43969" rIns="87938" bIns="43969" numCol="1" anchor="t" anchorCtr="0" compatLnSpc="1">
            <a:prstTxWarp prst="textNoShape">
              <a:avLst/>
            </a:prstTxWarp>
          </a:bodyPr>
          <a:lstStyle>
            <a:lvl1pPr algn="r">
              <a:defRPr sz="1200">
                <a:latin typeface="Arial" pitchFamily="34" charset="0"/>
                <a:ea typeface="+mn-ea"/>
                <a:cs typeface="+mn-cs"/>
              </a:defRPr>
            </a:lvl1pPr>
          </a:lstStyle>
          <a:p>
            <a:pPr>
              <a:defRPr/>
            </a:pPr>
            <a:endParaRPr lang="en-GB"/>
          </a:p>
        </p:txBody>
      </p:sp>
      <p:sp>
        <p:nvSpPr>
          <p:cNvPr id="301060" name="Rectangle 4"/>
          <p:cNvSpPr>
            <a:spLocks noGrp="1" noChangeArrowheads="1"/>
          </p:cNvSpPr>
          <p:nvPr>
            <p:ph type="ftr" sz="quarter" idx="2"/>
          </p:nvPr>
        </p:nvSpPr>
        <p:spPr bwMode="auto">
          <a:xfrm>
            <a:off x="0" y="8818563"/>
            <a:ext cx="3027363" cy="463550"/>
          </a:xfrm>
          <a:prstGeom prst="rect">
            <a:avLst/>
          </a:prstGeom>
          <a:noFill/>
          <a:ln w="9525">
            <a:noFill/>
            <a:miter lim="800000"/>
            <a:headEnd/>
            <a:tailEnd/>
          </a:ln>
          <a:effectLst/>
        </p:spPr>
        <p:txBody>
          <a:bodyPr vert="horz" wrap="square" lIns="87938" tIns="43969" rIns="87938" bIns="43969" numCol="1" anchor="b" anchorCtr="0" compatLnSpc="1">
            <a:prstTxWarp prst="textNoShape">
              <a:avLst/>
            </a:prstTxWarp>
          </a:bodyPr>
          <a:lstStyle>
            <a:lvl1pPr>
              <a:defRPr sz="1200">
                <a:latin typeface="Arial" pitchFamily="34" charset="0"/>
                <a:ea typeface="+mn-ea"/>
                <a:cs typeface="+mn-cs"/>
              </a:defRPr>
            </a:lvl1pPr>
          </a:lstStyle>
          <a:p>
            <a:pPr>
              <a:defRPr/>
            </a:pPr>
            <a:endParaRPr lang="en-GB"/>
          </a:p>
        </p:txBody>
      </p:sp>
      <p:sp>
        <p:nvSpPr>
          <p:cNvPr id="301061" name="Rectangle 5"/>
          <p:cNvSpPr>
            <a:spLocks noGrp="1" noChangeArrowheads="1"/>
          </p:cNvSpPr>
          <p:nvPr>
            <p:ph type="sldNum" sz="quarter" idx="3"/>
          </p:nvPr>
        </p:nvSpPr>
        <p:spPr bwMode="auto">
          <a:xfrm>
            <a:off x="3956050" y="8818563"/>
            <a:ext cx="3027363" cy="463550"/>
          </a:xfrm>
          <a:prstGeom prst="rect">
            <a:avLst/>
          </a:prstGeom>
          <a:noFill/>
          <a:ln w="9525">
            <a:noFill/>
            <a:miter lim="800000"/>
            <a:headEnd/>
            <a:tailEnd/>
          </a:ln>
          <a:effectLst/>
        </p:spPr>
        <p:txBody>
          <a:bodyPr vert="horz" wrap="square" lIns="87938" tIns="43969" rIns="87938" bIns="43969" numCol="1" anchor="b" anchorCtr="0" compatLnSpc="1">
            <a:prstTxWarp prst="textNoShape">
              <a:avLst/>
            </a:prstTxWarp>
          </a:bodyPr>
          <a:lstStyle>
            <a:lvl1pPr algn="r">
              <a:defRPr sz="1200"/>
            </a:lvl1pPr>
          </a:lstStyle>
          <a:p>
            <a:fld id="{C6FFE952-C905-5641-9AE3-C312A2669A50}" type="slidenum">
              <a:rPr lang="en-GB"/>
              <a:pPr/>
              <a:t>‹#›</a:t>
            </a:fld>
            <a:endParaRPr lang="en-GB"/>
          </a:p>
        </p:txBody>
      </p:sp>
    </p:spTree>
    <p:extLst>
      <p:ext uri="{BB962C8B-B14F-4D97-AF65-F5344CB8AC3E}">
        <p14:creationId xmlns:p14="http://schemas.microsoft.com/office/powerpoint/2010/main" val="557703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lvl1pPr defTabSz="929760">
              <a:defRPr sz="1300">
                <a:latin typeface="Arial" pitchFamily="34" charset="0"/>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lvl1pPr algn="r" defTabSz="929760">
              <a:defRPr sz="1300">
                <a:latin typeface="Arial" pitchFamily="34" charset="0"/>
                <a:ea typeface="+mn-ea"/>
                <a:cs typeface="+mn-cs"/>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698500" y="4410075"/>
            <a:ext cx="5588000" cy="4176713"/>
          </a:xfrm>
          <a:prstGeom prst="rect">
            <a:avLst/>
          </a:prstGeom>
          <a:noFill/>
          <a:ln w="9525">
            <a:noFill/>
            <a:miter lim="800000"/>
            <a:headEnd/>
            <a:tailEnd/>
          </a:ln>
          <a:effectLst/>
        </p:spPr>
        <p:txBody>
          <a:bodyPr vert="horz" wrap="square" lIns="92959" tIns="46480" rIns="92959" bIns="4648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818563"/>
            <a:ext cx="3027363" cy="463550"/>
          </a:xfrm>
          <a:prstGeom prst="rect">
            <a:avLst/>
          </a:prstGeom>
          <a:noFill/>
          <a:ln w="9525">
            <a:noFill/>
            <a:miter lim="800000"/>
            <a:headEnd/>
            <a:tailEnd/>
          </a:ln>
          <a:effectLst/>
        </p:spPr>
        <p:txBody>
          <a:bodyPr vert="horz" wrap="square" lIns="92959" tIns="46480" rIns="92959" bIns="46480" numCol="1" anchor="b" anchorCtr="0" compatLnSpc="1">
            <a:prstTxWarp prst="textNoShape">
              <a:avLst/>
            </a:prstTxWarp>
          </a:bodyPr>
          <a:lstStyle>
            <a:lvl1pPr defTabSz="929760">
              <a:defRPr sz="1300">
                <a:latin typeface="Arial" pitchFamily="34" charset="0"/>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956050" y="8818563"/>
            <a:ext cx="3027363" cy="463550"/>
          </a:xfrm>
          <a:prstGeom prst="rect">
            <a:avLst/>
          </a:prstGeom>
          <a:noFill/>
          <a:ln w="9525">
            <a:noFill/>
            <a:miter lim="800000"/>
            <a:headEnd/>
            <a:tailEnd/>
          </a:ln>
          <a:effectLst/>
        </p:spPr>
        <p:txBody>
          <a:bodyPr vert="horz" wrap="square" lIns="92959" tIns="46480" rIns="92959" bIns="46480" numCol="1" anchor="b" anchorCtr="0" compatLnSpc="1">
            <a:prstTxWarp prst="textNoShape">
              <a:avLst/>
            </a:prstTxWarp>
          </a:bodyPr>
          <a:lstStyle>
            <a:lvl1pPr algn="r" defTabSz="928688">
              <a:defRPr sz="1300"/>
            </a:lvl1pPr>
          </a:lstStyle>
          <a:p>
            <a:fld id="{6DF41EAE-E37C-B341-86F0-94D1B2C85E25}" type="slidenum">
              <a:rPr lang="en-US"/>
              <a:pPr/>
              <a:t>‹#›</a:t>
            </a:fld>
            <a:endParaRPr lang="en-US"/>
          </a:p>
        </p:txBody>
      </p:sp>
    </p:spTree>
    <p:extLst>
      <p:ext uri="{BB962C8B-B14F-4D97-AF65-F5344CB8AC3E}">
        <p14:creationId xmlns:p14="http://schemas.microsoft.com/office/powerpoint/2010/main" val="17396342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XXX</a:t>
            </a:r>
            <a:r>
              <a:rPr lang="en-US" sz="1000" baseline="0" dirty="0" smtClean="0"/>
              <a:t> other folks to add?</a:t>
            </a:r>
          </a:p>
        </p:txBody>
      </p:sp>
      <p:sp>
        <p:nvSpPr>
          <p:cNvPr id="4" name="Slide Number Placeholder 3"/>
          <p:cNvSpPr>
            <a:spLocks noGrp="1"/>
          </p:cNvSpPr>
          <p:nvPr>
            <p:ph type="sldNum" sz="quarter" idx="10"/>
          </p:nvPr>
        </p:nvSpPr>
        <p:spPr/>
        <p:txBody>
          <a:bodyPr/>
          <a:lstStyle/>
          <a:p>
            <a:fld id="{6DF41EAE-E37C-B341-86F0-94D1B2C85E25}" type="slidenum">
              <a:rPr lang="en-US" smtClean="0"/>
              <a:pPr/>
              <a:t>1</a:t>
            </a:fld>
            <a:endParaRPr lang="en-US"/>
          </a:p>
        </p:txBody>
      </p:sp>
    </p:spTree>
    <p:extLst>
      <p:ext uri="{BB962C8B-B14F-4D97-AF65-F5344CB8AC3E}">
        <p14:creationId xmlns:p14="http://schemas.microsoft.com/office/powerpoint/2010/main" val="2892873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14</a:t>
            </a:fld>
            <a:endParaRPr lang="en-US"/>
          </a:p>
        </p:txBody>
      </p:sp>
    </p:spTree>
    <p:extLst>
      <p:ext uri="{BB962C8B-B14F-4D97-AF65-F5344CB8AC3E}">
        <p14:creationId xmlns:p14="http://schemas.microsoft.com/office/powerpoint/2010/main" val="70343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17</a:t>
            </a:fld>
            <a:endParaRPr lang="en-US"/>
          </a:p>
        </p:txBody>
      </p:sp>
    </p:spTree>
    <p:extLst>
      <p:ext uri="{BB962C8B-B14F-4D97-AF65-F5344CB8AC3E}">
        <p14:creationId xmlns:p14="http://schemas.microsoft.com/office/powerpoint/2010/main" val="1719102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18</a:t>
            </a:fld>
            <a:endParaRPr lang="en-US"/>
          </a:p>
        </p:txBody>
      </p:sp>
    </p:spTree>
    <p:extLst>
      <p:ext uri="{BB962C8B-B14F-4D97-AF65-F5344CB8AC3E}">
        <p14:creationId xmlns:p14="http://schemas.microsoft.com/office/powerpoint/2010/main" val="2122244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34" charset="0"/>
                <a:ea typeface="ＭＳ Ｐゴシック" charset="0"/>
                <a:cs typeface="+mn-cs"/>
              </a:rPr>
              <a:t>Yet historical datasets that are created from observations for use in hydrological modeling are usually single time series interpolated to a grid. Not accounting for observational uncertainty, both in the measurements themselves and how they are interpolated across space, is especially problematic when either observations are sparse or the terrain is complex.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pitchFamily="34" charset="0"/>
              <a:ea typeface="ＭＳ Ｐゴシック"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pitchFamily="34" charset="0"/>
              <a:ea typeface="ＭＳ Ｐゴシック"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34" charset="0"/>
                <a:ea typeface="ＭＳ Ｐゴシック" charset="0"/>
                <a:cs typeface="+mn-cs"/>
              </a:rPr>
              <a:t>GMET automates the many steps needed to translate station data to gridded ensembles: (1) ingests station data, current simulations draw from over 12,000 unique stations, (2) insures stations are serially complete (rejects records too short to be validated and fills data gaps using well-established methods), (3) interpolates precipitation and temperature time series using distance-dependent weights, precipitation occurrence probabilities, and uncertainty estimations; algorithms which incorporate locally varying weights and spatial attributes (e.g. latitude, elevation, topographic slope), and (4) generates ensemble outcomes using spatially and temporally correlated random fields to sample from estimated distributions generated in the earlier step, which allows for consistent estimates of uncertainty in both space and time.  </a:t>
            </a:r>
          </a:p>
          <a:p>
            <a:endParaRPr lang="en-US" dirty="0" smtClean="0"/>
          </a:p>
          <a:p>
            <a:pPr marL="0" lvl="0" indent="0" eaLnBrk="0" hangingPunct="0">
              <a:spcBef>
                <a:spcPct val="30000"/>
              </a:spcBef>
              <a:buClrTx/>
              <a:buFont typeface="Wingdings" charset="2"/>
              <a:buNone/>
              <a:defRPr/>
            </a:pPr>
            <a:r>
              <a:rPr lang="en-US" sz="1200" dirty="0" smtClean="0"/>
              <a:t>The 100-member ensemble dataset, described in Newman et al. [2015], compares well with established data products, allows for quantification of observational uncertainty, and is freely available at: http://dx. </a:t>
            </a:r>
            <a:r>
              <a:rPr lang="en-US" sz="1200" dirty="0" err="1" smtClean="0"/>
              <a:t>doi.org</a:t>
            </a:r>
            <a:r>
              <a:rPr lang="en-US" sz="1200" dirty="0" smtClean="0"/>
              <a:t>/10.5065/D6TH8JR2</a:t>
            </a:r>
          </a:p>
          <a:p>
            <a:pPr marL="342900" indent="-342900" eaLnBrk="0" hangingPunct="0">
              <a:spcBef>
                <a:spcPct val="30000"/>
              </a:spcBef>
              <a:buClrTx/>
              <a:buFont typeface="Wingdings" charset="2"/>
              <a:buChar char="§"/>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20</a:t>
            </a:fld>
            <a:endParaRPr lang="en-US"/>
          </a:p>
        </p:txBody>
      </p:sp>
    </p:spTree>
    <p:extLst>
      <p:ext uri="{BB962C8B-B14F-4D97-AF65-F5344CB8AC3E}">
        <p14:creationId xmlns:p14="http://schemas.microsoft.com/office/powerpoint/2010/main" val="1176302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22</a:t>
            </a:fld>
            <a:endParaRPr lang="en-US"/>
          </a:p>
        </p:txBody>
      </p:sp>
    </p:spTree>
    <p:extLst>
      <p:ext uri="{BB962C8B-B14F-4D97-AF65-F5344CB8AC3E}">
        <p14:creationId xmlns:p14="http://schemas.microsoft.com/office/powerpoint/2010/main" val="1338316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23</a:t>
            </a:fld>
            <a:endParaRPr lang="en-US"/>
          </a:p>
        </p:txBody>
      </p:sp>
    </p:spTree>
    <p:extLst>
      <p:ext uri="{BB962C8B-B14F-4D97-AF65-F5344CB8AC3E}">
        <p14:creationId xmlns:p14="http://schemas.microsoft.com/office/powerpoint/2010/main" val="581691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24</a:t>
            </a:fld>
            <a:endParaRPr lang="en-US"/>
          </a:p>
        </p:txBody>
      </p:sp>
    </p:spTree>
    <p:extLst>
      <p:ext uri="{BB962C8B-B14F-4D97-AF65-F5344CB8AC3E}">
        <p14:creationId xmlns:p14="http://schemas.microsoft.com/office/powerpoint/2010/main" val="206879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2</a:t>
            </a:fld>
            <a:endParaRPr lang="en-US"/>
          </a:p>
        </p:txBody>
      </p:sp>
    </p:spTree>
    <p:extLst>
      <p:ext uri="{BB962C8B-B14F-4D97-AF65-F5344CB8AC3E}">
        <p14:creationId xmlns:p14="http://schemas.microsoft.com/office/powerpoint/2010/main" val="150403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3</a:t>
            </a:fld>
            <a:endParaRPr lang="en-US"/>
          </a:p>
        </p:txBody>
      </p:sp>
    </p:spTree>
    <p:extLst>
      <p:ext uri="{BB962C8B-B14F-4D97-AF65-F5344CB8AC3E}">
        <p14:creationId xmlns:p14="http://schemas.microsoft.com/office/powerpoint/2010/main" val="1443669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7</a:t>
            </a:fld>
            <a:endParaRPr lang="en-US"/>
          </a:p>
        </p:txBody>
      </p:sp>
    </p:spTree>
    <p:extLst>
      <p:ext uri="{BB962C8B-B14F-4D97-AF65-F5344CB8AC3E}">
        <p14:creationId xmlns:p14="http://schemas.microsoft.com/office/powerpoint/2010/main" val="7870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a:t>
            </a:r>
            <a:r>
              <a:rPr lang="en-US" baseline="0" dirty="0" smtClean="0"/>
              <a:t> UNCERTAINTY</a:t>
            </a: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8</a:t>
            </a:fld>
            <a:endParaRPr lang="en-US"/>
          </a:p>
        </p:txBody>
      </p:sp>
    </p:spTree>
    <p:extLst>
      <p:ext uri="{BB962C8B-B14F-4D97-AF65-F5344CB8AC3E}">
        <p14:creationId xmlns:p14="http://schemas.microsoft.com/office/powerpoint/2010/main" val="158144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a:t>
            </a:r>
            <a:r>
              <a:rPr lang="en-US" baseline="0" dirty="0" smtClean="0"/>
              <a:t> UNCERTAINTY</a:t>
            </a:r>
          </a:p>
          <a:p>
            <a:r>
              <a:rPr lang="en-US" baseline="0" dirty="0" smtClean="0"/>
              <a:t>Consider model diversity </a:t>
            </a:r>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9</a:t>
            </a:fld>
            <a:endParaRPr lang="en-US"/>
          </a:p>
        </p:txBody>
      </p:sp>
    </p:spTree>
    <p:extLst>
      <p:ext uri="{BB962C8B-B14F-4D97-AF65-F5344CB8AC3E}">
        <p14:creationId xmlns:p14="http://schemas.microsoft.com/office/powerpoint/2010/main" val="1868145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rgbClr val="03395D"/>
                </a:solidFill>
                <a:latin typeface="Arial" pitchFamily="34" charset="0"/>
                <a:ea typeface="ＭＳ Ｐゴシック" charset="0"/>
                <a:cs typeface="Arial" charset="0"/>
              </a:rPr>
              <a:t>River Management Joint Operating Committee (RMJOC II) Project</a:t>
            </a:r>
            <a:endParaRPr lang="en-US" dirty="0" smtClean="0"/>
          </a:p>
          <a:p>
            <a:endParaRPr lang="en-US" dirty="0" smtClean="0"/>
          </a:p>
          <a:p>
            <a:r>
              <a:rPr lang="en-US" dirty="0" smtClean="0"/>
              <a:t>BCSD,</a:t>
            </a:r>
            <a:r>
              <a:rPr lang="en-US" baseline="0" dirty="0" smtClean="0"/>
              <a:t> MACA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VIC, ULM (NOAH/SAC-SMA), PRMS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RCP 4.5, RCP 8.5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endParaRPr>
          </a:p>
          <a:p>
            <a:r>
              <a:rPr lang="en-US" sz="1200" kern="1200" dirty="0" smtClean="0">
                <a:solidFill>
                  <a:schemeClr val="tx1"/>
                </a:solidFill>
                <a:latin typeface="Arial" pitchFamily="34" charset="0"/>
                <a:ea typeface="ＭＳ Ｐゴシック" charset="0"/>
                <a:cs typeface="+mn-cs"/>
              </a:rPr>
              <a:t>three different sets of VIC parameters (our own parameters calibrated in-house, a set from Martyn Clark and a set from Shih-</a:t>
            </a:r>
            <a:r>
              <a:rPr lang="en-US" sz="1200" kern="1200" dirty="0" err="1" smtClean="0">
                <a:solidFill>
                  <a:schemeClr val="tx1"/>
                </a:solidFill>
                <a:latin typeface="Arial" pitchFamily="34" charset="0"/>
                <a:ea typeface="ＭＳ Ｐゴシック" charset="0"/>
                <a:cs typeface="+mn-cs"/>
              </a:rPr>
              <a:t>Chieh</a:t>
            </a:r>
            <a:r>
              <a:rPr lang="en-US" sz="1200" kern="1200" dirty="0" smtClean="0">
                <a:solidFill>
                  <a:schemeClr val="tx1"/>
                </a:solidFill>
                <a:latin typeface="Arial" pitchFamily="34" charset="0"/>
                <a:ea typeface="ＭＳ Ｐゴシック" charset="0"/>
                <a:cs typeface="+mn-cs"/>
              </a:rPr>
              <a:t> Kao at ORNL)</a:t>
            </a:r>
          </a:p>
          <a:p>
            <a:endParaRPr lang="en-US" sz="1200" kern="1200" dirty="0" smtClean="0">
              <a:solidFill>
                <a:schemeClr val="tx1"/>
              </a:solidFill>
              <a:latin typeface="Arial" pitchFamily="34" charset="0"/>
              <a:ea typeface="ＭＳ Ｐゴシック" charset="0"/>
              <a:cs typeface="+mn-cs"/>
            </a:endParaRPr>
          </a:p>
          <a:p>
            <a:r>
              <a:rPr lang="en-US" sz="1200" kern="1200" dirty="0" smtClean="0">
                <a:solidFill>
                  <a:schemeClr val="tx1"/>
                </a:solidFill>
                <a:latin typeface="Arial" pitchFamily="34" charset="0"/>
                <a:ea typeface="ＭＳ Ｐゴシック" charset="0"/>
                <a:cs typeface="+mn-cs"/>
              </a:rPr>
              <a:t>will be simulating the coastal drainages, but not calibrating them.</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F10FEF7-B537-4B42-9A25-0DBB0507D847}" type="slidenum">
              <a:rPr lang="en-US" smtClean="0"/>
              <a:t>10</a:t>
            </a:fld>
            <a:endParaRPr lang="en-US"/>
          </a:p>
        </p:txBody>
      </p:sp>
    </p:spTree>
    <p:extLst>
      <p:ext uri="{BB962C8B-B14F-4D97-AF65-F5344CB8AC3E}">
        <p14:creationId xmlns:p14="http://schemas.microsoft.com/office/powerpoint/2010/main" val="163017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11</a:t>
            </a:fld>
            <a:endParaRPr lang="en-US"/>
          </a:p>
        </p:txBody>
      </p:sp>
    </p:spTree>
    <p:extLst>
      <p:ext uri="{BB962C8B-B14F-4D97-AF65-F5344CB8AC3E}">
        <p14:creationId xmlns:p14="http://schemas.microsoft.com/office/powerpoint/2010/main" val="408371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41EAE-E37C-B341-86F0-94D1B2C85E25}" type="slidenum">
              <a:rPr lang="en-US" smtClean="0"/>
              <a:pPr/>
              <a:t>12</a:t>
            </a:fld>
            <a:endParaRPr lang="en-US"/>
          </a:p>
        </p:txBody>
      </p:sp>
    </p:spTree>
    <p:extLst>
      <p:ext uri="{BB962C8B-B14F-4D97-AF65-F5344CB8AC3E}">
        <p14:creationId xmlns:p14="http://schemas.microsoft.com/office/powerpoint/2010/main" val="118401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NZ"/>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09DCD0EE-9FDE-2B4A-A951-1DBC08A0A960}" type="slidenum">
              <a:rPr lang="en-US"/>
              <a:pPr/>
              <a:t>‹#›</a:t>
            </a:fld>
            <a:endParaRPr lang="en-US"/>
          </a:p>
        </p:txBody>
      </p:sp>
    </p:spTree>
    <p:extLst>
      <p:ext uri="{BB962C8B-B14F-4D97-AF65-F5344CB8AC3E}">
        <p14:creationId xmlns:p14="http://schemas.microsoft.com/office/powerpoint/2010/main" val="209201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29ED5AD7-D23F-B040-8AF1-CEA1FE145461}" type="slidenum">
              <a:rPr lang="en-US"/>
              <a:pPr/>
              <a:t>‹#›</a:t>
            </a:fld>
            <a:endParaRPr lang="en-US"/>
          </a:p>
        </p:txBody>
      </p:sp>
    </p:spTree>
    <p:extLst>
      <p:ext uri="{BB962C8B-B14F-4D97-AF65-F5344CB8AC3E}">
        <p14:creationId xmlns:p14="http://schemas.microsoft.com/office/powerpoint/2010/main" val="1593860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5897563"/>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457200" y="228600"/>
            <a:ext cx="6019800" cy="5897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C5F02AE9-58B9-FE4B-BDAD-FA6C00B94E5F}" type="slidenum">
              <a:rPr lang="en-US"/>
              <a:pPr/>
              <a:t>‹#›</a:t>
            </a:fld>
            <a:endParaRPr lang="en-US"/>
          </a:p>
        </p:txBody>
      </p:sp>
    </p:spTree>
    <p:extLst>
      <p:ext uri="{BB962C8B-B14F-4D97-AF65-F5344CB8AC3E}">
        <p14:creationId xmlns:p14="http://schemas.microsoft.com/office/powerpoint/2010/main" val="14065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r>
              <a:rPr lang="en-US" smtClean="0"/>
              <a:t>Click to edit Master title style</a:t>
            </a:r>
            <a:endParaRPr lang="en-NZ"/>
          </a:p>
        </p:txBody>
      </p:sp>
      <p:sp>
        <p:nvSpPr>
          <p:cNvPr id="3" name="Text Placeholder 2"/>
          <p:cNvSpPr>
            <a:spLocks noGrp="1"/>
          </p:cNvSpPr>
          <p:nvPr>
            <p:ph type="body" sz="half" idx="1"/>
          </p:nvPr>
        </p:nvSpPr>
        <p:spPr>
          <a:xfrm>
            <a:off x="457200" y="838200"/>
            <a:ext cx="4038600" cy="5287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48200" y="838200"/>
            <a:ext cx="4038600" cy="5287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603D1469-6DDC-8842-9193-AE2A22DBF202}" type="slidenum">
              <a:rPr lang="en-US"/>
              <a:pPr/>
              <a:t>‹#›</a:t>
            </a:fld>
            <a:endParaRPr lang="en-US"/>
          </a:p>
        </p:txBody>
      </p:sp>
    </p:spTree>
    <p:extLst>
      <p:ext uri="{BB962C8B-B14F-4D97-AF65-F5344CB8AC3E}">
        <p14:creationId xmlns:p14="http://schemas.microsoft.com/office/powerpoint/2010/main" val="56753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r>
              <a:rPr lang="en-US" smtClean="0"/>
              <a:t>Click to edit Master title style</a:t>
            </a:r>
            <a:endParaRPr lang="en-NZ"/>
          </a:p>
        </p:txBody>
      </p:sp>
      <p:sp>
        <p:nvSpPr>
          <p:cNvPr id="3" name="Text Placeholder 2"/>
          <p:cNvSpPr>
            <a:spLocks noGrp="1"/>
          </p:cNvSpPr>
          <p:nvPr>
            <p:ph type="body" sz="half" idx="1"/>
          </p:nvPr>
        </p:nvSpPr>
        <p:spPr>
          <a:xfrm>
            <a:off x="457200" y="838200"/>
            <a:ext cx="4038600" cy="5287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quarter" idx="2"/>
          </p:nvPr>
        </p:nvSpPr>
        <p:spPr>
          <a:xfrm>
            <a:off x="4648200" y="838200"/>
            <a:ext cx="4038600" cy="2566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Content Placeholder 4"/>
          <p:cNvSpPr>
            <a:spLocks noGrp="1"/>
          </p:cNvSpPr>
          <p:nvPr>
            <p:ph sz="quarter" idx="3"/>
          </p:nvPr>
        </p:nvSpPr>
        <p:spPr>
          <a:xfrm>
            <a:off x="4648200" y="3557588"/>
            <a:ext cx="4038600" cy="2568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Rectangle 5"/>
          <p:cNvSpPr>
            <a:spLocks noGrp="1" noChangeArrowheads="1"/>
          </p:cNvSpPr>
          <p:nvPr>
            <p:ph type="ftr" sz="quarter" idx="10"/>
          </p:nvPr>
        </p:nvSpPr>
        <p:spPr>
          <a:ln/>
        </p:spPr>
        <p:txBody>
          <a:bodyPr/>
          <a:lstStyle>
            <a:lvl1pPr>
              <a:defRPr/>
            </a:lvl1pPr>
          </a:lstStyle>
          <a:p>
            <a:pPr>
              <a:defRPr/>
            </a:pPr>
            <a:endParaRPr lang="en-GB"/>
          </a:p>
        </p:txBody>
      </p:sp>
      <p:sp>
        <p:nvSpPr>
          <p:cNvPr id="7" name="Rectangle 6"/>
          <p:cNvSpPr>
            <a:spLocks noGrp="1" noChangeArrowheads="1"/>
          </p:cNvSpPr>
          <p:nvPr>
            <p:ph type="sldNum" sz="quarter" idx="11"/>
          </p:nvPr>
        </p:nvSpPr>
        <p:spPr>
          <a:ln/>
        </p:spPr>
        <p:txBody>
          <a:bodyPr/>
          <a:lstStyle>
            <a:lvl1pPr>
              <a:defRPr/>
            </a:lvl1pPr>
          </a:lstStyle>
          <a:p>
            <a:fld id="{915C29F3-03CA-B545-AACD-C04197DB7613}" type="slidenum">
              <a:rPr lang="en-US"/>
              <a:pPr/>
              <a:t>‹#›</a:t>
            </a:fld>
            <a:endParaRPr lang="en-US"/>
          </a:p>
        </p:txBody>
      </p:sp>
    </p:spTree>
    <p:extLst>
      <p:ext uri="{BB962C8B-B14F-4D97-AF65-F5344CB8AC3E}">
        <p14:creationId xmlns:p14="http://schemas.microsoft.com/office/powerpoint/2010/main" val="3035151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17" name="Footer Placeholder 16"/>
          <p:cNvSpPr>
            <a:spLocks noGrp="1"/>
          </p:cNvSpPr>
          <p:nvPr>
            <p:ph type="ftr" sz="quarter" idx="11"/>
          </p:nvPr>
        </p:nvSpPr>
        <p:spPr>
          <a:xfrm>
            <a:off x="5410200" y="4205288"/>
            <a:ext cx="129540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29" name="Slide Number Placeholder 28"/>
          <p:cNvSpPr>
            <a:spLocks noGrp="1"/>
          </p:cNvSpPr>
          <p:nvPr>
            <p:ph type="sldNum" sz="quarter" idx="12"/>
          </p:nvPr>
        </p:nvSpPr>
        <p:spPr>
          <a:xfrm>
            <a:off x="8320088" y="1136"/>
            <a:ext cx="747712" cy="365760"/>
          </a:xfrm>
          <a:prstGeom prst="rect">
            <a:avLst/>
          </a:prstGeom>
        </p:spPr>
        <p:txBody>
          <a:bodyPr/>
          <a:lstStyle>
            <a:lvl1pPr algn="r">
              <a:defRPr sz="1800">
                <a:solidFill>
                  <a:schemeClr val="bg1"/>
                </a:solidFill>
              </a:defRPr>
            </a:lvl1pPr>
          </a:lstStyle>
          <a:p>
            <a:pPr fontAlgn="auto">
              <a:spcBef>
                <a:spcPts val="0"/>
              </a:spcBef>
              <a:spcAft>
                <a:spcPts val="0"/>
              </a:spcAft>
            </a:pPr>
            <a:fld id="{456D85D9-EC52-45BB-96C4-C85E5EA14E02}" type="slidenum">
              <a:rPr lang="en-US" smtClean="0">
                <a:solidFill>
                  <a:prstClr val="white"/>
                </a:solidFill>
                <a:latin typeface="Georgia"/>
                <a:ea typeface="+mn-ea"/>
                <a:cs typeface="+mn-cs"/>
              </a:rPr>
              <a:pPr fontAlgn="auto">
                <a:spcBef>
                  <a:spcPts val="0"/>
                </a:spcBef>
                <a:spcAft>
                  <a:spcPts val="0"/>
                </a:spcAft>
              </a:pPr>
              <a:t>‹#›</a:t>
            </a:fld>
            <a:endParaRPr lang="en-US">
              <a:solidFill>
                <a:prstClr val="white"/>
              </a:solidFill>
              <a:latin typeface="Georgia"/>
              <a:ea typeface="+mn-ea"/>
              <a:cs typeface="+mn-cs"/>
            </a:endParaRPr>
          </a:p>
        </p:txBody>
      </p:sp>
    </p:spTree>
    <p:extLst>
      <p:ext uri="{BB962C8B-B14F-4D97-AF65-F5344CB8AC3E}">
        <p14:creationId xmlns:p14="http://schemas.microsoft.com/office/powerpoint/2010/main" val="255681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3422478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266537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77781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a:xfrm>
            <a:off x="6586536" y="612648"/>
            <a:ext cx="957264" cy="457200"/>
          </a:xfrm>
          <a:prstGeom prst="rect">
            <a:avLst/>
          </a:prstGeom>
        </p:spPr>
        <p:txBody>
          <a:bodyPr rtlCol="0"/>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27" name="Slide Number Placeholder 26"/>
          <p:cNvSpPr>
            <a:spLocks noGrp="1"/>
          </p:cNvSpPr>
          <p:nvPr>
            <p:ph type="sldNum" sz="quarter" idx="11"/>
          </p:nvPr>
        </p:nvSpPr>
        <p:spPr>
          <a:xfrm>
            <a:off x="8174736" y="2272"/>
            <a:ext cx="762000" cy="365760"/>
          </a:xfrm>
          <a:prstGeom prst="rect">
            <a:avLst/>
          </a:prstGeom>
        </p:spPr>
        <p:txBody>
          <a:bodyPr rtlCol="0"/>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
        <p:nvSpPr>
          <p:cNvPr id="28" name="Footer Placeholder 27"/>
          <p:cNvSpPr>
            <a:spLocks noGrp="1"/>
          </p:cNvSpPr>
          <p:nvPr>
            <p:ph type="ftr" sz="quarter" idx="12"/>
          </p:nvPr>
        </p:nvSpPr>
        <p:spPr>
          <a:xfrm>
            <a:off x="5257800" y="612648"/>
            <a:ext cx="1325880" cy="457200"/>
          </a:xfrm>
          <a:prstGeom prst="rect">
            <a:avLst/>
          </a:prstGeom>
        </p:spPr>
        <p:txBody>
          <a:bodyPr rtlCol="0"/>
          <a:lstStyle/>
          <a:p>
            <a:pPr fontAlgn="auto">
              <a:spcBef>
                <a:spcPts val="0"/>
              </a:spcBef>
              <a:spcAft>
                <a:spcPts val="0"/>
              </a:spcAft>
            </a:pPr>
            <a:endParaRPr lang="en-US">
              <a:solidFill>
                <a:srgbClr val="438086"/>
              </a:solidFill>
              <a:latin typeface="Georgia"/>
              <a:ea typeface="+mn-ea"/>
              <a:cs typeface="+mn-cs"/>
            </a:endParaRPr>
          </a:p>
        </p:txBody>
      </p:sp>
    </p:spTree>
    <p:extLst>
      <p:ext uri="{BB962C8B-B14F-4D97-AF65-F5344CB8AC3E}">
        <p14:creationId xmlns:p14="http://schemas.microsoft.com/office/powerpoint/2010/main" val="370417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4" name="Footer Placeholder 3"/>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5" name="Slide Number Placeholder 4"/>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2496404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9CB260CF-A8B6-E04D-91D3-5111E68CC2F3}" type="slidenum">
              <a:rPr lang="en-US"/>
              <a:pPr/>
              <a:t>‹#›</a:t>
            </a:fld>
            <a:endParaRPr lang="en-US"/>
          </a:p>
        </p:txBody>
      </p:sp>
    </p:spTree>
    <p:extLst>
      <p:ext uri="{BB962C8B-B14F-4D97-AF65-F5344CB8AC3E}">
        <p14:creationId xmlns:p14="http://schemas.microsoft.com/office/powerpoint/2010/main" val="38085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3" name="Footer Placeholder 2"/>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4" name="Slide Number Placeholder 3"/>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2079276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975532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6" name="Footer Placeholder 5"/>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7" name="Slide Number Placeholder 6"/>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2478939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7107390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86536" y="612648"/>
            <a:ext cx="957264" cy="457200"/>
          </a:xfrm>
          <a:prstGeom prst="rect">
            <a:avLst/>
          </a:prstGeom>
        </p:spPr>
        <p:txBody>
          <a:bodyPr/>
          <a:lstStyle/>
          <a:p>
            <a:pPr fontAlgn="auto">
              <a:spcBef>
                <a:spcPts val="0"/>
              </a:spcBef>
              <a:spcAft>
                <a:spcPts val="0"/>
              </a:spcAft>
            </a:pPr>
            <a:fld id="{3849D4ED-B131-49A2-A1CE-A28B8D5955CF}" type="datetimeFigureOut">
              <a:rPr lang="en-US" smtClean="0">
                <a:solidFill>
                  <a:srgbClr val="438086"/>
                </a:solidFill>
                <a:latin typeface="Georgia"/>
                <a:ea typeface="+mn-ea"/>
                <a:cs typeface="+mn-cs"/>
              </a:rPr>
              <a:pPr fontAlgn="auto">
                <a:spcBef>
                  <a:spcPts val="0"/>
                </a:spcBef>
                <a:spcAft>
                  <a:spcPts val="0"/>
                </a:spcAft>
              </a:pPr>
              <a:t>6/20/16</a:t>
            </a:fld>
            <a:endParaRPr lang="en-US">
              <a:solidFill>
                <a:srgbClr val="438086"/>
              </a:solidFill>
              <a:latin typeface="Georgia"/>
              <a:ea typeface="+mn-ea"/>
              <a:cs typeface="+mn-cs"/>
            </a:endParaRPr>
          </a:p>
        </p:txBody>
      </p:sp>
      <p:sp>
        <p:nvSpPr>
          <p:cNvPr id="5" name="Footer Placeholder 4"/>
          <p:cNvSpPr>
            <a:spLocks noGrp="1"/>
          </p:cNvSpPr>
          <p:nvPr>
            <p:ph type="ftr" sz="quarter" idx="11"/>
          </p:nvPr>
        </p:nvSpPr>
        <p:spPr>
          <a:xfrm>
            <a:off x="5257800" y="612648"/>
            <a:ext cx="1325880" cy="457200"/>
          </a:xfrm>
          <a:prstGeom prst="rect">
            <a:avLst/>
          </a:prstGeom>
        </p:spPr>
        <p:txBody>
          <a:bodyPr/>
          <a:lstStyle/>
          <a:p>
            <a:pPr fontAlgn="auto">
              <a:spcBef>
                <a:spcPts val="0"/>
              </a:spcBef>
              <a:spcAft>
                <a:spcPts val="0"/>
              </a:spcAft>
            </a:pPr>
            <a:endParaRPr lang="en-US">
              <a:solidFill>
                <a:srgbClr val="438086"/>
              </a:solidFill>
              <a:latin typeface="Georgia"/>
              <a:ea typeface="+mn-ea"/>
              <a:cs typeface="+mn-cs"/>
            </a:endParaRPr>
          </a:p>
        </p:txBody>
      </p:sp>
      <p:sp>
        <p:nvSpPr>
          <p:cNvPr id="6" name="Slide Number Placeholder 5"/>
          <p:cNvSpPr>
            <a:spLocks noGrp="1"/>
          </p:cNvSpPr>
          <p:nvPr>
            <p:ph type="sldNum" sz="quarter" idx="12"/>
          </p:nvPr>
        </p:nvSpPr>
        <p:spPr>
          <a:xfrm>
            <a:off x="8174736" y="2272"/>
            <a:ext cx="762000" cy="365760"/>
          </a:xfrm>
          <a:prstGeom prst="rect">
            <a:avLst/>
          </a:prstGeom>
        </p:spPr>
        <p:txBody>
          <a:bodyPr/>
          <a:lstStyle/>
          <a:p>
            <a:pPr fontAlgn="auto">
              <a:spcBef>
                <a:spcPts val="0"/>
              </a:spcBef>
              <a:spcAft>
                <a:spcPts val="0"/>
              </a:spcAft>
            </a:pPr>
            <a:fld id="{456D85D9-EC52-45BB-96C4-C85E5EA14E02}" type="slidenum">
              <a:rPr lang="en-US" smtClean="0">
                <a:solidFill>
                  <a:prstClr val="black"/>
                </a:solidFill>
                <a:latin typeface="Georgia"/>
                <a:ea typeface="+mn-ea"/>
                <a:cs typeface="+mn-cs"/>
              </a:rPr>
              <a:pPr fontAlgn="auto">
                <a:spcBef>
                  <a:spcPts val="0"/>
                </a:spcBef>
                <a:spcAft>
                  <a:spcPts val="0"/>
                </a:spcAft>
              </a:pPr>
              <a:t>‹#›</a:t>
            </a:fld>
            <a:endParaRPr lang="en-US">
              <a:solidFill>
                <a:prstClr val="black"/>
              </a:solidFill>
              <a:latin typeface="Georgia"/>
              <a:ea typeface="+mn-ea"/>
              <a:cs typeface="+mn-cs"/>
            </a:endParaRPr>
          </a:p>
        </p:txBody>
      </p:sp>
    </p:spTree>
    <p:extLst>
      <p:ext uri="{BB962C8B-B14F-4D97-AF65-F5344CB8AC3E}">
        <p14:creationId xmlns:p14="http://schemas.microsoft.com/office/powerpoint/2010/main" val="164322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
        <p:nvSpPr>
          <p:cNvPr id="5" name="Rectangle 6"/>
          <p:cNvSpPr>
            <a:spLocks noGrp="1" noChangeArrowheads="1"/>
          </p:cNvSpPr>
          <p:nvPr>
            <p:ph type="sldNum" sz="quarter" idx="11"/>
          </p:nvPr>
        </p:nvSpPr>
        <p:spPr>
          <a:ln/>
        </p:spPr>
        <p:txBody>
          <a:bodyPr/>
          <a:lstStyle>
            <a:lvl1pPr>
              <a:defRPr/>
            </a:lvl1pPr>
          </a:lstStyle>
          <a:p>
            <a:fld id="{DD13454C-A3A4-D440-B301-51425F7C8791}" type="slidenum">
              <a:rPr lang="en-US"/>
              <a:pPr/>
              <a:t>‹#›</a:t>
            </a:fld>
            <a:endParaRPr lang="en-US"/>
          </a:p>
        </p:txBody>
      </p:sp>
    </p:spTree>
    <p:extLst>
      <p:ext uri="{BB962C8B-B14F-4D97-AF65-F5344CB8AC3E}">
        <p14:creationId xmlns:p14="http://schemas.microsoft.com/office/powerpoint/2010/main" val="48313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457200" y="838200"/>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48200" y="838200"/>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71461E33-F486-7A43-AF4D-9DCE64E44304}" type="slidenum">
              <a:rPr lang="en-US"/>
              <a:pPr/>
              <a:t>‹#›</a:t>
            </a:fld>
            <a:endParaRPr lang="en-US"/>
          </a:p>
        </p:txBody>
      </p:sp>
    </p:spTree>
    <p:extLst>
      <p:ext uri="{BB962C8B-B14F-4D97-AF65-F5344CB8AC3E}">
        <p14:creationId xmlns:p14="http://schemas.microsoft.com/office/powerpoint/2010/main" val="4271874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
        <p:nvSpPr>
          <p:cNvPr id="8" name="Rectangle 6"/>
          <p:cNvSpPr>
            <a:spLocks noGrp="1" noChangeArrowheads="1"/>
          </p:cNvSpPr>
          <p:nvPr>
            <p:ph type="sldNum" sz="quarter" idx="11"/>
          </p:nvPr>
        </p:nvSpPr>
        <p:spPr>
          <a:ln/>
        </p:spPr>
        <p:txBody>
          <a:bodyPr/>
          <a:lstStyle>
            <a:lvl1pPr>
              <a:defRPr/>
            </a:lvl1pPr>
          </a:lstStyle>
          <a:p>
            <a:fld id="{E3AB5AA2-3F2F-4E4B-9981-7772076211B4}" type="slidenum">
              <a:rPr lang="en-US"/>
              <a:pPr/>
              <a:t>‹#›</a:t>
            </a:fld>
            <a:endParaRPr lang="en-US"/>
          </a:p>
        </p:txBody>
      </p:sp>
    </p:spTree>
    <p:extLst>
      <p:ext uri="{BB962C8B-B14F-4D97-AF65-F5344CB8AC3E}">
        <p14:creationId xmlns:p14="http://schemas.microsoft.com/office/powerpoint/2010/main" val="1226192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
        <p:nvSpPr>
          <p:cNvPr id="4" name="Rectangle 6"/>
          <p:cNvSpPr>
            <a:spLocks noGrp="1" noChangeArrowheads="1"/>
          </p:cNvSpPr>
          <p:nvPr>
            <p:ph type="sldNum" sz="quarter" idx="11"/>
          </p:nvPr>
        </p:nvSpPr>
        <p:spPr>
          <a:ln/>
        </p:spPr>
        <p:txBody>
          <a:bodyPr/>
          <a:lstStyle>
            <a:lvl1pPr>
              <a:defRPr/>
            </a:lvl1pPr>
          </a:lstStyle>
          <a:p>
            <a:fld id="{AC8C2DA2-6762-F94C-BF4B-BCC2B08899A3}" type="slidenum">
              <a:rPr lang="en-US"/>
              <a:pPr/>
              <a:t>‹#›</a:t>
            </a:fld>
            <a:endParaRPr lang="en-US"/>
          </a:p>
        </p:txBody>
      </p:sp>
    </p:spTree>
    <p:extLst>
      <p:ext uri="{BB962C8B-B14F-4D97-AF65-F5344CB8AC3E}">
        <p14:creationId xmlns:p14="http://schemas.microsoft.com/office/powerpoint/2010/main" val="1390009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
        <p:nvSpPr>
          <p:cNvPr id="3" name="Rectangle 6"/>
          <p:cNvSpPr>
            <a:spLocks noGrp="1" noChangeArrowheads="1"/>
          </p:cNvSpPr>
          <p:nvPr>
            <p:ph type="sldNum" sz="quarter" idx="11"/>
          </p:nvPr>
        </p:nvSpPr>
        <p:spPr>
          <a:ln/>
        </p:spPr>
        <p:txBody>
          <a:bodyPr/>
          <a:lstStyle>
            <a:lvl1pPr>
              <a:defRPr/>
            </a:lvl1pPr>
          </a:lstStyle>
          <a:p>
            <a:fld id="{0C66FB82-5CE4-F045-ADAD-F12152E791A8}" type="slidenum">
              <a:rPr lang="en-US"/>
              <a:pPr/>
              <a:t>‹#›</a:t>
            </a:fld>
            <a:endParaRPr lang="en-US"/>
          </a:p>
        </p:txBody>
      </p:sp>
    </p:spTree>
    <p:extLst>
      <p:ext uri="{BB962C8B-B14F-4D97-AF65-F5344CB8AC3E}">
        <p14:creationId xmlns:p14="http://schemas.microsoft.com/office/powerpoint/2010/main" val="401810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N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9DA43617-7CA7-1D44-947F-9E9124A2275F}" type="slidenum">
              <a:rPr lang="en-US"/>
              <a:pPr/>
              <a:t>‹#›</a:t>
            </a:fld>
            <a:endParaRPr lang="en-US"/>
          </a:p>
        </p:txBody>
      </p:sp>
    </p:spTree>
    <p:extLst>
      <p:ext uri="{BB962C8B-B14F-4D97-AF65-F5344CB8AC3E}">
        <p14:creationId xmlns:p14="http://schemas.microsoft.com/office/powerpoint/2010/main" val="3643485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NZ"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
        <p:nvSpPr>
          <p:cNvPr id="6" name="Rectangle 6"/>
          <p:cNvSpPr>
            <a:spLocks noGrp="1" noChangeArrowheads="1"/>
          </p:cNvSpPr>
          <p:nvPr>
            <p:ph type="sldNum" sz="quarter" idx="11"/>
          </p:nvPr>
        </p:nvSpPr>
        <p:spPr>
          <a:ln/>
        </p:spPr>
        <p:txBody>
          <a:bodyPr/>
          <a:lstStyle>
            <a:lvl1pPr>
              <a:defRPr/>
            </a:lvl1pPr>
          </a:lstStyle>
          <a:p>
            <a:fld id="{4D634BCA-ECBB-CA4D-9E91-C79AEBC2CEA8}" type="slidenum">
              <a:rPr lang="en-US"/>
              <a:pPr/>
              <a:t>‹#›</a:t>
            </a:fld>
            <a:endParaRPr lang="en-US"/>
          </a:p>
        </p:txBody>
      </p:sp>
    </p:spTree>
    <p:extLst>
      <p:ext uri="{BB962C8B-B14F-4D97-AF65-F5344CB8AC3E}">
        <p14:creationId xmlns:p14="http://schemas.microsoft.com/office/powerpoint/2010/main" val="295321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6096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838200"/>
            <a:ext cx="8229600" cy="5287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2819400" y="6245225"/>
            <a:ext cx="358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ea typeface="+mn-ea"/>
                <a:cs typeface="+mn-cs"/>
              </a:defRPr>
            </a:lvl1pPr>
          </a:lstStyle>
          <a:p>
            <a:pPr>
              <a:defRPr/>
            </a:pPr>
            <a:endParaRPr lang="en-GB"/>
          </a:p>
        </p:txBody>
      </p:sp>
      <p:sp>
        <p:nvSpPr>
          <p:cNvPr id="1030" name="Rectangle 6"/>
          <p:cNvSpPr>
            <a:spLocks noGrp="1" noChangeArrowheads="1"/>
          </p:cNvSpPr>
          <p:nvPr>
            <p:ph type="sldNum" sz="quarter" idx="4"/>
          </p:nvPr>
        </p:nvSpPr>
        <p:spPr bwMode="auto">
          <a:xfrm>
            <a:off x="8458200" y="6553200"/>
            <a:ext cx="609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fld id="{C9866CAA-830B-5B41-89F8-DB7A26B9DB6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iming>
    <p:tnLst>
      <p:par>
        <p:cTn id="1" dur="indefinite" restart="never" nodeType="tmRoot"/>
      </p:par>
    </p:tnLst>
  </p:timing>
  <p:hf hdr="0" ftr="0" dt="0"/>
  <p:txStyles>
    <p:titleStyle>
      <a:lvl1pPr algn="ctr" rtl="0" eaLnBrk="0" fontAlgn="base" hangingPunct="0">
        <a:spcBef>
          <a:spcPct val="0"/>
        </a:spcBef>
        <a:spcAft>
          <a:spcPct val="0"/>
        </a:spcAft>
        <a:defRPr sz="3200">
          <a:solidFill>
            <a:srgbClr val="3366FF"/>
          </a:solidFill>
          <a:latin typeface="+mn-lt"/>
          <a:ea typeface="ＭＳ Ｐゴシック" charset="0"/>
          <a:cs typeface="+mj-cs"/>
        </a:defRPr>
      </a:lvl1pPr>
      <a:lvl2pPr algn="r" rtl="0" eaLnBrk="0" fontAlgn="base" hangingPunct="0">
        <a:spcBef>
          <a:spcPct val="0"/>
        </a:spcBef>
        <a:spcAft>
          <a:spcPct val="0"/>
        </a:spcAft>
        <a:defRPr sz="3200">
          <a:solidFill>
            <a:srgbClr val="3366FF"/>
          </a:solidFill>
          <a:latin typeface="Comic Sans MS" pitchFamily="66" charset="0"/>
          <a:ea typeface="ＭＳ Ｐゴシック" charset="0"/>
        </a:defRPr>
      </a:lvl2pPr>
      <a:lvl3pPr algn="r" rtl="0" eaLnBrk="0" fontAlgn="base" hangingPunct="0">
        <a:spcBef>
          <a:spcPct val="0"/>
        </a:spcBef>
        <a:spcAft>
          <a:spcPct val="0"/>
        </a:spcAft>
        <a:defRPr sz="3200">
          <a:solidFill>
            <a:srgbClr val="3366FF"/>
          </a:solidFill>
          <a:latin typeface="Comic Sans MS" pitchFamily="66" charset="0"/>
          <a:ea typeface="ＭＳ Ｐゴシック" charset="0"/>
        </a:defRPr>
      </a:lvl3pPr>
      <a:lvl4pPr algn="r" rtl="0" eaLnBrk="0" fontAlgn="base" hangingPunct="0">
        <a:spcBef>
          <a:spcPct val="0"/>
        </a:spcBef>
        <a:spcAft>
          <a:spcPct val="0"/>
        </a:spcAft>
        <a:defRPr sz="3200">
          <a:solidFill>
            <a:srgbClr val="3366FF"/>
          </a:solidFill>
          <a:latin typeface="Comic Sans MS" pitchFamily="66" charset="0"/>
          <a:ea typeface="ＭＳ Ｐゴシック" charset="0"/>
        </a:defRPr>
      </a:lvl4pPr>
      <a:lvl5pPr algn="r" rtl="0" eaLnBrk="0" fontAlgn="base" hangingPunct="0">
        <a:spcBef>
          <a:spcPct val="0"/>
        </a:spcBef>
        <a:spcAft>
          <a:spcPct val="0"/>
        </a:spcAft>
        <a:defRPr sz="3200">
          <a:solidFill>
            <a:srgbClr val="3366FF"/>
          </a:solidFill>
          <a:latin typeface="Comic Sans MS" pitchFamily="66" charset="0"/>
          <a:ea typeface="ＭＳ Ｐゴシック" charset="0"/>
        </a:defRPr>
      </a:lvl5pPr>
      <a:lvl6pPr marL="457200" algn="r" rtl="0" fontAlgn="base">
        <a:spcBef>
          <a:spcPct val="0"/>
        </a:spcBef>
        <a:spcAft>
          <a:spcPct val="0"/>
        </a:spcAft>
        <a:defRPr sz="3200">
          <a:solidFill>
            <a:srgbClr val="3366FF"/>
          </a:solidFill>
          <a:latin typeface="Comic Sans MS" pitchFamily="66" charset="0"/>
        </a:defRPr>
      </a:lvl6pPr>
      <a:lvl7pPr marL="914400" algn="r" rtl="0" fontAlgn="base">
        <a:spcBef>
          <a:spcPct val="0"/>
        </a:spcBef>
        <a:spcAft>
          <a:spcPct val="0"/>
        </a:spcAft>
        <a:defRPr sz="3200">
          <a:solidFill>
            <a:srgbClr val="3366FF"/>
          </a:solidFill>
          <a:latin typeface="Comic Sans MS" pitchFamily="66" charset="0"/>
        </a:defRPr>
      </a:lvl7pPr>
      <a:lvl8pPr marL="1371600" algn="r" rtl="0" fontAlgn="base">
        <a:spcBef>
          <a:spcPct val="0"/>
        </a:spcBef>
        <a:spcAft>
          <a:spcPct val="0"/>
        </a:spcAft>
        <a:defRPr sz="3200">
          <a:solidFill>
            <a:srgbClr val="3366FF"/>
          </a:solidFill>
          <a:latin typeface="Comic Sans MS" pitchFamily="66" charset="0"/>
        </a:defRPr>
      </a:lvl8pPr>
      <a:lvl9pPr marL="1828800" algn="r" rtl="0" fontAlgn="base">
        <a:spcBef>
          <a:spcPct val="0"/>
        </a:spcBef>
        <a:spcAft>
          <a:spcPct val="0"/>
        </a:spcAft>
        <a:defRPr sz="3200">
          <a:solidFill>
            <a:srgbClr val="3366FF"/>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solidFill>
                <a:prstClr val="white"/>
              </a:solidFill>
            </a:endParaRPr>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dirty="0">
              <a:solidFill>
                <a:prstClr val="white"/>
              </a:solidFill>
            </a:endParaRPr>
          </a:p>
        </p:txBody>
      </p:sp>
      <p:sp>
        <p:nvSpPr>
          <p:cNvPr id="22" name="Title Placeholder 21"/>
          <p:cNvSpPr>
            <a:spLocks noGrp="1"/>
          </p:cNvSpPr>
          <p:nvPr>
            <p:ph type="title"/>
          </p:nvPr>
        </p:nvSpPr>
        <p:spPr>
          <a:xfrm>
            <a:off x="0" y="0"/>
            <a:ext cx="9144000" cy="685800"/>
          </a:xfrm>
          <a:prstGeom prst="rect">
            <a:avLst/>
          </a:prstGeom>
        </p:spPr>
        <p:txBody>
          <a:bodyPr vert="horz" anchor="ctr">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20" name="Picture 19"/>
          <p:cNvPicPr>
            <a:picLocks noChangeAspect="1"/>
          </p:cNvPicPr>
          <p:nvPr userDrawn="1"/>
        </p:nvPicPr>
        <p:blipFill>
          <a:blip r:embed="rId13"/>
          <a:stretch>
            <a:fillRect/>
          </a:stretch>
        </p:blipFill>
        <p:spPr>
          <a:xfrm>
            <a:off x="8305800" y="112128"/>
            <a:ext cx="728441" cy="497472"/>
          </a:xfrm>
          <a:prstGeom prst="rect">
            <a:avLst/>
          </a:prstGeom>
        </p:spPr>
      </p:pic>
      <p:pic>
        <p:nvPicPr>
          <p:cNvPr id="21" name="Picture 20"/>
          <p:cNvPicPr>
            <a:picLocks/>
          </p:cNvPicPr>
          <p:nvPr userDrawn="1"/>
        </p:nvPicPr>
        <p:blipFill>
          <a:blip r:embed="rId14" cstate="screen">
            <a:extLst>
              <a:ext uri="{28A0092B-C50C-407E-A947-70E740481C1C}">
                <a14:useLocalDpi xmlns:a14="http://schemas.microsoft.com/office/drawing/2010/main"/>
              </a:ext>
            </a:extLst>
          </a:blip>
          <a:srcRect r="-961"/>
          <a:stretch>
            <a:fillRect/>
          </a:stretch>
        </p:blipFill>
        <p:spPr bwMode="auto">
          <a:xfrm>
            <a:off x="0" y="685800"/>
            <a:ext cx="9144000" cy="79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2469040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l" rtl="0" eaLnBrk="1" latinLnBrk="0" hangingPunct="1">
        <a:spcBef>
          <a:spcPct val="0"/>
        </a:spcBef>
        <a:buNone/>
        <a:defRPr kumimoji="0" sz="36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emf"/><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emf"/><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itle 1"/>
          <p:cNvSpPr txBox="1">
            <a:spLocks/>
          </p:cNvSpPr>
          <p:nvPr/>
        </p:nvSpPr>
        <p:spPr bwMode="auto">
          <a:xfrm>
            <a:off x="0" y="228600"/>
            <a:ext cx="9144000" cy="1828800"/>
          </a:xfrm>
          <a:prstGeom prst="rect">
            <a:avLst/>
          </a:prstGeom>
          <a:solidFill>
            <a:schemeClr val="tx1">
              <a:alpha val="45097"/>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74320"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r>
              <a:rPr lang="en-US" sz="3600" b="1" dirty="0" smtClean="0">
                <a:latin typeface="Trebuchet MS" charset="0"/>
                <a:ea typeface="Trebuchet MS" charset="0"/>
                <a:cs typeface="Trebuchet MS" charset="0"/>
              </a:rPr>
              <a:t>Quantitative hydrologic storylines</a:t>
            </a:r>
            <a:endParaRPr lang="en-US" sz="3200" dirty="0">
              <a:solidFill>
                <a:srgbClr val="004BA9"/>
              </a:solidFill>
              <a:latin typeface="Trebuchet MS" charset="0"/>
              <a:ea typeface="Trebuchet MS" charset="0"/>
              <a:cs typeface="Trebuchet MS" charset="0"/>
            </a:endParaRPr>
          </a:p>
        </p:txBody>
      </p:sp>
      <p:sp>
        <p:nvSpPr>
          <p:cNvPr id="73732" name="Title 4"/>
          <p:cNvSpPr txBox="1">
            <a:spLocks/>
          </p:cNvSpPr>
          <p:nvPr/>
        </p:nvSpPr>
        <p:spPr bwMode="auto">
          <a:xfrm>
            <a:off x="-19050" y="6019800"/>
            <a:ext cx="9144000" cy="101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eaLnBrk="1" hangingPunct="1"/>
            <a:r>
              <a:rPr lang="en-US" sz="1600" i="1" dirty="0" smtClean="0">
                <a:solidFill>
                  <a:schemeClr val="tx2"/>
                </a:solidFill>
                <a:latin typeface="Trebuchet MS" charset="0"/>
                <a:ea typeface="Trebuchet MS" charset="0"/>
                <a:cs typeface="Trebuchet MS" charset="0"/>
              </a:rPr>
              <a:t>Meeting at U.S. Army Corps of Engineers, Seattle District Offices</a:t>
            </a:r>
          </a:p>
          <a:p>
            <a:pPr eaLnBrk="1" hangingPunct="1"/>
            <a:r>
              <a:rPr lang="en-US" sz="1600" b="1" i="1" dirty="0" smtClean="0">
                <a:solidFill>
                  <a:schemeClr val="tx2"/>
                </a:solidFill>
                <a:latin typeface="Trebuchet MS" charset="0"/>
                <a:ea typeface="Trebuchet MS" charset="0"/>
                <a:cs typeface="Trebuchet MS" charset="0"/>
              </a:rPr>
              <a:t>Seattle, Washington, June 2016</a:t>
            </a:r>
          </a:p>
        </p:txBody>
      </p:sp>
      <p:sp>
        <p:nvSpPr>
          <p:cNvPr id="73733" name="Subtitle 5"/>
          <p:cNvSpPr txBox="1">
            <a:spLocks/>
          </p:cNvSpPr>
          <p:nvPr/>
        </p:nvSpPr>
        <p:spPr bwMode="auto">
          <a:xfrm>
            <a:off x="1219200" y="2209800"/>
            <a:ext cx="67056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rgbClr val="FFFFFF"/>
                </a:solidFill>
                <a:latin typeface="Arial" charset="0"/>
                <a:ea typeface="ＭＳ Ｐゴシック" charset="0"/>
                <a:cs typeface="ＭＳ Ｐゴシック" charset="0"/>
              </a:defRPr>
            </a:lvl1pPr>
            <a:lvl2pPr marL="742950" indent="-285750" eaLnBrk="0" hangingPunct="0">
              <a:defRPr sz="2800">
                <a:solidFill>
                  <a:srgbClr val="FFFFFF"/>
                </a:solidFill>
                <a:latin typeface="Arial" charset="0"/>
                <a:ea typeface="ＭＳ Ｐゴシック" charset="0"/>
              </a:defRPr>
            </a:lvl2pPr>
            <a:lvl3pPr marL="1143000" indent="-228600" eaLnBrk="0" hangingPunct="0">
              <a:defRPr sz="2800">
                <a:solidFill>
                  <a:srgbClr val="FFFFFF"/>
                </a:solidFill>
                <a:latin typeface="Arial" charset="0"/>
                <a:ea typeface="ＭＳ Ｐゴシック" charset="0"/>
              </a:defRPr>
            </a:lvl3pPr>
            <a:lvl4pPr marL="1600200" indent="-228600" eaLnBrk="0" hangingPunct="0">
              <a:defRPr sz="2800">
                <a:solidFill>
                  <a:srgbClr val="FFFFFF"/>
                </a:solidFill>
                <a:latin typeface="Arial" charset="0"/>
                <a:ea typeface="ＭＳ Ｐゴシック" charset="0"/>
              </a:defRPr>
            </a:lvl4pPr>
            <a:lvl5pPr marL="2057400" indent="-228600" eaLnBrk="0" hangingPunct="0">
              <a:defRPr sz="2800">
                <a:solidFill>
                  <a:srgbClr val="FFFFFF"/>
                </a:solidFill>
                <a:latin typeface="Arial" charset="0"/>
                <a:ea typeface="ＭＳ Ｐゴシック" charset="0"/>
              </a:defRPr>
            </a:lvl5pPr>
            <a:lvl6pPr marL="2514600" indent="-228600" eaLnBrk="0" fontAlgn="base" hangingPunct="0">
              <a:spcBef>
                <a:spcPct val="0"/>
              </a:spcBef>
              <a:spcAft>
                <a:spcPct val="0"/>
              </a:spcAft>
              <a:defRPr sz="2800">
                <a:solidFill>
                  <a:srgbClr val="FFFFFF"/>
                </a:solidFill>
                <a:latin typeface="Arial" charset="0"/>
                <a:ea typeface="ＭＳ Ｐゴシック" charset="0"/>
              </a:defRPr>
            </a:lvl6pPr>
            <a:lvl7pPr marL="2971800" indent="-228600" eaLnBrk="0" fontAlgn="base" hangingPunct="0">
              <a:spcBef>
                <a:spcPct val="0"/>
              </a:spcBef>
              <a:spcAft>
                <a:spcPct val="0"/>
              </a:spcAft>
              <a:defRPr sz="2800">
                <a:solidFill>
                  <a:srgbClr val="FFFFFF"/>
                </a:solidFill>
                <a:latin typeface="Arial" charset="0"/>
                <a:ea typeface="ＭＳ Ｐゴシック" charset="0"/>
              </a:defRPr>
            </a:lvl7pPr>
            <a:lvl8pPr marL="3429000" indent="-228600" eaLnBrk="0" fontAlgn="base" hangingPunct="0">
              <a:spcBef>
                <a:spcPct val="0"/>
              </a:spcBef>
              <a:spcAft>
                <a:spcPct val="0"/>
              </a:spcAft>
              <a:defRPr sz="2800">
                <a:solidFill>
                  <a:srgbClr val="FFFFFF"/>
                </a:solidFill>
                <a:latin typeface="Arial" charset="0"/>
                <a:ea typeface="ＭＳ Ｐゴシック" charset="0"/>
              </a:defRPr>
            </a:lvl8pPr>
            <a:lvl9pPr marL="3886200" indent="-228600" eaLnBrk="0" fontAlgn="base" hangingPunct="0">
              <a:spcBef>
                <a:spcPct val="0"/>
              </a:spcBef>
              <a:spcAft>
                <a:spcPct val="0"/>
              </a:spcAft>
              <a:defRPr sz="2800">
                <a:solidFill>
                  <a:srgbClr val="FFFFFF"/>
                </a:solidFill>
                <a:latin typeface="Arial" charset="0"/>
                <a:ea typeface="ＭＳ Ｐゴシック" charset="0"/>
              </a:defRPr>
            </a:lvl9pPr>
          </a:lstStyle>
          <a:p>
            <a:pPr algn="ctr" eaLnBrk="1" hangingPunct="1">
              <a:spcBef>
                <a:spcPts val="0"/>
              </a:spcBef>
              <a:spcAft>
                <a:spcPts val="1200"/>
              </a:spcAft>
            </a:pPr>
            <a:r>
              <a:rPr lang="en-US" sz="2000" dirty="0" smtClean="0">
                <a:solidFill>
                  <a:schemeClr val="tx2"/>
                </a:solidFill>
                <a:latin typeface="Trebuchet MS" charset="0"/>
                <a:ea typeface="Trebuchet MS" charset="0"/>
                <a:cs typeface="Trebuchet MS" charset="0"/>
              </a:rPr>
              <a:t>Julie </a:t>
            </a:r>
            <a:r>
              <a:rPr lang="en-US" sz="2000" dirty="0" err="1" smtClean="0">
                <a:solidFill>
                  <a:schemeClr val="tx2"/>
                </a:solidFill>
                <a:latin typeface="Trebuchet MS" charset="0"/>
                <a:ea typeface="Trebuchet MS" charset="0"/>
                <a:cs typeface="Trebuchet MS" charset="0"/>
              </a:rPr>
              <a:t>Vano</a:t>
            </a:r>
            <a:r>
              <a:rPr lang="en-US" sz="2000" dirty="0" smtClean="0">
                <a:solidFill>
                  <a:schemeClr val="tx2"/>
                </a:solidFill>
                <a:latin typeface="Trebuchet MS" charset="0"/>
                <a:ea typeface="Trebuchet MS" charset="0"/>
                <a:cs typeface="Trebuchet MS" charset="0"/>
              </a:rPr>
              <a:t>, Ethan </a:t>
            </a:r>
            <a:r>
              <a:rPr lang="en-US" sz="2000" dirty="0" err="1" smtClean="0">
                <a:solidFill>
                  <a:schemeClr val="tx2"/>
                </a:solidFill>
                <a:latin typeface="Trebuchet MS" charset="0"/>
                <a:ea typeface="Trebuchet MS" charset="0"/>
                <a:cs typeface="Trebuchet MS" charset="0"/>
              </a:rPr>
              <a:t>Gutmann</a:t>
            </a:r>
            <a:r>
              <a:rPr lang="en-US" sz="2000" dirty="0" smtClean="0">
                <a:solidFill>
                  <a:schemeClr val="tx2"/>
                </a:solidFill>
                <a:latin typeface="Trebuchet MS" charset="0"/>
                <a:ea typeface="Trebuchet MS" charset="0"/>
                <a:cs typeface="Trebuchet MS" charset="0"/>
              </a:rPr>
              <a:t>, Martyn Clark, </a:t>
            </a:r>
            <a:r>
              <a:rPr lang="en-US" sz="2000" dirty="0">
                <a:solidFill>
                  <a:schemeClr val="tx2"/>
                </a:solidFill>
                <a:latin typeface="Trebuchet MS" charset="0"/>
                <a:ea typeface="Trebuchet MS" charset="0"/>
                <a:cs typeface="Trebuchet MS" charset="0"/>
              </a:rPr>
              <a:t>Andy Wood, </a:t>
            </a:r>
            <a:r>
              <a:rPr lang="en-US" sz="2000" dirty="0" smtClean="0">
                <a:solidFill>
                  <a:schemeClr val="tx2"/>
                </a:solidFill>
                <a:latin typeface="Trebuchet MS" charset="0"/>
                <a:ea typeface="Trebuchet MS" charset="0"/>
                <a:cs typeface="Trebuchet MS" charset="0"/>
              </a:rPr>
              <a:t>Nans </a:t>
            </a:r>
            <a:r>
              <a:rPr lang="en-US" sz="2000" dirty="0" err="1" smtClean="0">
                <a:solidFill>
                  <a:schemeClr val="tx2"/>
                </a:solidFill>
                <a:latin typeface="Trebuchet MS" charset="0"/>
                <a:ea typeface="Trebuchet MS" charset="0"/>
                <a:cs typeface="Trebuchet MS" charset="0"/>
              </a:rPr>
              <a:t>Addor</a:t>
            </a:r>
            <a:r>
              <a:rPr lang="en-US" sz="2000" dirty="0" smtClean="0">
                <a:solidFill>
                  <a:schemeClr val="tx2"/>
                </a:solidFill>
                <a:latin typeface="Trebuchet MS" charset="0"/>
                <a:ea typeface="Trebuchet MS" charset="0"/>
                <a:cs typeface="Trebuchet MS" charset="0"/>
              </a:rPr>
              <a:t>, Andy Newman (NCAR)</a:t>
            </a:r>
          </a:p>
          <a:p>
            <a:pPr algn="ctr" eaLnBrk="1" hangingPunct="1">
              <a:spcBef>
                <a:spcPts val="0"/>
              </a:spcBef>
              <a:spcAft>
                <a:spcPts val="1200"/>
              </a:spcAft>
            </a:pPr>
            <a:r>
              <a:rPr lang="en-US" sz="2000" dirty="0" smtClean="0">
                <a:solidFill>
                  <a:schemeClr val="tx2"/>
                </a:solidFill>
                <a:latin typeface="Trebuchet MS" charset="0"/>
                <a:ea typeface="Trebuchet MS" charset="0"/>
                <a:cs typeface="Trebuchet MS" charset="0"/>
              </a:rPr>
              <a:t>Jeff Arnold (USACE)</a:t>
            </a:r>
          </a:p>
          <a:p>
            <a:pPr algn="ctr" eaLnBrk="1" hangingPunct="1">
              <a:spcBef>
                <a:spcPts val="0"/>
              </a:spcBef>
              <a:spcAft>
                <a:spcPts val="1200"/>
              </a:spcAft>
            </a:pPr>
            <a:r>
              <a:rPr lang="en-US" sz="2000" dirty="0" smtClean="0">
                <a:solidFill>
                  <a:schemeClr val="tx2"/>
                </a:solidFill>
                <a:latin typeface="Trebuchet MS" charset="0"/>
                <a:ea typeface="Trebuchet MS" charset="0"/>
                <a:cs typeface="Trebuchet MS" charset="0"/>
              </a:rPr>
              <a:t>Bart Nijssen (University of Washington)</a:t>
            </a:r>
          </a:p>
        </p:txBody>
      </p:sp>
      <p:pic>
        <p:nvPicPr>
          <p:cNvPr id="73735"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343400"/>
            <a:ext cx="9144000" cy="179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94655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Box 1"/>
          <p:cNvSpPr txBox="1">
            <a:spLocks noChangeArrowheads="1"/>
          </p:cNvSpPr>
          <p:nvPr/>
        </p:nvSpPr>
        <p:spPr bwMode="auto">
          <a:xfrm rot="16200000">
            <a:off x="6361505" y="3163496"/>
            <a:ext cx="4051662" cy="3154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a:spAutoFit/>
          </a:bodyPr>
          <a:lstStyle>
            <a:lvl1pPr>
              <a:tabLst>
                <a:tab pos="736600" algn="l"/>
              </a:tabLst>
              <a:defRPr sz="3200">
                <a:solidFill>
                  <a:schemeClr val="tx1"/>
                </a:solidFill>
                <a:latin typeface="Calibri" charset="0"/>
                <a:ea typeface="ＭＳ Ｐゴシック" charset="0"/>
              </a:defRPr>
            </a:lvl1pPr>
            <a:lvl2pPr>
              <a:tabLst>
                <a:tab pos="736600" algn="l"/>
              </a:tabLst>
              <a:defRPr sz="2800">
                <a:solidFill>
                  <a:schemeClr val="tx1"/>
                </a:solidFill>
                <a:latin typeface="Calibri" charset="0"/>
                <a:ea typeface="ＭＳ Ｐゴシック" charset="0"/>
              </a:defRPr>
            </a:lvl2pPr>
            <a:lvl3pPr>
              <a:tabLst>
                <a:tab pos="736600" algn="l"/>
              </a:tabLst>
              <a:defRPr sz="2400">
                <a:solidFill>
                  <a:schemeClr val="tx1"/>
                </a:solidFill>
                <a:latin typeface="Calibri" charset="0"/>
                <a:ea typeface="ＭＳ Ｐゴシック" charset="0"/>
              </a:defRPr>
            </a:lvl3pPr>
            <a:lvl4pPr>
              <a:tabLst>
                <a:tab pos="736600" algn="l"/>
              </a:tabLst>
              <a:defRPr sz="2000">
                <a:solidFill>
                  <a:schemeClr val="tx1"/>
                </a:solidFill>
                <a:latin typeface="Calibri" charset="0"/>
                <a:ea typeface="ＭＳ Ｐゴシック" charset="0"/>
              </a:defRPr>
            </a:lvl4pPr>
            <a:lvl5pPr>
              <a:tabLst>
                <a:tab pos="736600" algn="l"/>
              </a:tabLst>
              <a:defRPr sz="2000">
                <a:solidFill>
                  <a:schemeClr val="tx1"/>
                </a:solidFill>
                <a:latin typeface="Calibri" charset="0"/>
                <a:ea typeface="ＭＳ Ｐゴシック" charset="0"/>
              </a:defRPr>
            </a:lvl5pPr>
            <a:lvl6pPr eaLnBrk="0" fontAlgn="base" hangingPunct="0">
              <a:spcAft>
                <a:spcPct val="0"/>
              </a:spcAft>
              <a:buFont typeface="Arial" charset="0"/>
              <a:buChar char="»"/>
              <a:tabLst>
                <a:tab pos="736600" algn="l"/>
              </a:tabLst>
              <a:defRPr sz="2000">
                <a:solidFill>
                  <a:schemeClr val="tx1"/>
                </a:solidFill>
                <a:latin typeface="Calibri" charset="0"/>
                <a:ea typeface="ＭＳ Ｐゴシック" charset="0"/>
              </a:defRPr>
            </a:lvl6pPr>
            <a:lvl7pPr eaLnBrk="0" fontAlgn="base" hangingPunct="0">
              <a:spcAft>
                <a:spcPct val="0"/>
              </a:spcAft>
              <a:buFont typeface="Arial" charset="0"/>
              <a:buChar char="»"/>
              <a:tabLst>
                <a:tab pos="736600" algn="l"/>
              </a:tabLst>
              <a:defRPr sz="2000">
                <a:solidFill>
                  <a:schemeClr val="tx1"/>
                </a:solidFill>
                <a:latin typeface="Calibri" charset="0"/>
                <a:ea typeface="ＭＳ Ｐゴシック" charset="0"/>
              </a:defRPr>
            </a:lvl7pPr>
            <a:lvl8pPr eaLnBrk="0" fontAlgn="base" hangingPunct="0">
              <a:spcAft>
                <a:spcPct val="0"/>
              </a:spcAft>
              <a:buFont typeface="Arial" charset="0"/>
              <a:buChar char="»"/>
              <a:tabLst>
                <a:tab pos="736600" algn="l"/>
              </a:tabLst>
              <a:defRPr sz="2000">
                <a:solidFill>
                  <a:schemeClr val="tx1"/>
                </a:solidFill>
                <a:latin typeface="Calibri" charset="0"/>
                <a:ea typeface="ＭＳ Ｐゴシック" charset="0"/>
              </a:defRPr>
            </a:lvl8pPr>
            <a:lvl9pPr eaLnBrk="0" fontAlgn="base" hangingPunct="0">
              <a:spcAft>
                <a:spcPct val="0"/>
              </a:spcAft>
              <a:buFont typeface="Arial" charset="0"/>
              <a:buChar char="»"/>
              <a:tabLst>
                <a:tab pos="736600" algn="l"/>
              </a:tabLst>
              <a:defRPr sz="2000">
                <a:solidFill>
                  <a:schemeClr val="tx1"/>
                </a:solidFill>
                <a:latin typeface="Calibri" charset="0"/>
                <a:ea typeface="ＭＳ Ｐゴシック" charset="0"/>
              </a:defRPr>
            </a:lvl9pPr>
          </a:lstStyle>
          <a:p>
            <a:pPr algn="r">
              <a:lnSpc>
                <a:spcPts val="2100"/>
              </a:lnSpc>
            </a:pPr>
            <a:r>
              <a:rPr lang="en-US" altLang="zh-CN" sz="1000" i="1" dirty="0">
                <a:solidFill>
                  <a:srgbClr val="000000"/>
                </a:solidFill>
                <a:latin typeface="+mn-lt"/>
              </a:rPr>
              <a:t>Figure: Robert </a:t>
            </a:r>
            <a:r>
              <a:rPr lang="en-US" altLang="zh-CN" sz="1000" i="1" dirty="0" err="1">
                <a:solidFill>
                  <a:srgbClr val="000000"/>
                </a:solidFill>
                <a:latin typeface="+mn-lt"/>
              </a:rPr>
              <a:t>Norheim</a:t>
            </a:r>
            <a:r>
              <a:rPr lang="en-US" altLang="zh-CN" sz="1000" i="1" dirty="0">
                <a:solidFill>
                  <a:srgbClr val="000000"/>
                </a:solidFill>
                <a:latin typeface="+mn-lt"/>
              </a:rPr>
              <a:t>, Climate Impacts </a:t>
            </a:r>
            <a:r>
              <a:rPr lang="en-US" altLang="zh-CN" sz="1000" i="1" dirty="0" smtClean="0">
                <a:solidFill>
                  <a:srgbClr val="000000"/>
                </a:solidFill>
                <a:latin typeface="+mn-lt"/>
              </a:rPr>
              <a:t>Group </a:t>
            </a:r>
            <a:endParaRPr lang="en-US" altLang="zh-CN" sz="1000" i="1" dirty="0">
              <a:solidFill>
                <a:srgbClr val="000000"/>
              </a:solidFill>
              <a:latin typeface="+mn-lt"/>
            </a:endParaRPr>
          </a:p>
        </p:txBody>
      </p:sp>
      <p:pic>
        <p:nvPicPr>
          <p:cNvPr id="37893" name="Picture 4"/>
          <p:cNvPicPr>
            <a:picLocks noChangeAspect="1"/>
          </p:cNvPicPr>
          <p:nvPr/>
        </p:nvPicPr>
        <p:blipFill>
          <a:blip r:embed="rId3">
            <a:extLst>
              <a:ext uri="{28A0092B-C50C-407E-A947-70E740481C1C}">
                <a14:useLocalDpi xmlns:a14="http://schemas.microsoft.com/office/drawing/2010/main" val="0"/>
              </a:ext>
            </a:extLst>
          </a:blip>
          <a:srcRect l="806" t="888" r="980" b="996"/>
          <a:stretch>
            <a:fillRect/>
          </a:stretch>
        </p:blipFill>
        <p:spPr bwMode="auto">
          <a:xfrm>
            <a:off x="5198206" y="1034579"/>
            <a:ext cx="3122613" cy="4018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4"/>
          <p:cNvSpPr txBox="1">
            <a:spLocks noChangeArrowheads="1"/>
          </p:cNvSpPr>
          <p:nvPr/>
        </p:nvSpPr>
        <p:spPr bwMode="auto">
          <a:xfrm>
            <a:off x="188947" y="978431"/>
            <a:ext cx="5026844" cy="3929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rgbClr val="00467F"/>
              </a:buClr>
              <a:buFont typeface="Wingdings" charset="2"/>
              <a:buChar char="§"/>
              <a:defRPr sz="2800">
                <a:solidFill>
                  <a:schemeClr val="tx1"/>
                </a:solidFill>
                <a:latin typeface="Arial" charset="0"/>
                <a:ea typeface="ＭＳ Ｐゴシック" pitchFamily="-1" charset="-128"/>
              </a:defRPr>
            </a:lvl1pPr>
            <a:lvl2pPr eaLnBrk="0" hangingPunct="0">
              <a:spcBef>
                <a:spcPct val="20000"/>
              </a:spcBef>
              <a:buClr>
                <a:srgbClr val="00467F"/>
              </a:buClr>
              <a:buChar char="•"/>
              <a:defRPr sz="2400">
                <a:solidFill>
                  <a:schemeClr val="tx1"/>
                </a:solidFill>
                <a:latin typeface="Arial" charset="0"/>
                <a:ea typeface="ＭＳ Ｐゴシック" pitchFamily="-1" charset="-128"/>
              </a:defRPr>
            </a:lvl2pPr>
            <a:lvl3pPr indent="-457200" eaLnBrk="0" hangingPunct="0">
              <a:spcBef>
                <a:spcPct val="20000"/>
              </a:spcBef>
              <a:buClr>
                <a:srgbClr val="00467F"/>
              </a:buClr>
              <a:buFont typeface="Verdana" charset="0"/>
              <a:buChar char="–"/>
              <a:defRPr sz="2400">
                <a:solidFill>
                  <a:schemeClr val="tx1"/>
                </a:solidFill>
                <a:latin typeface="Arial" charset="0"/>
                <a:ea typeface="ＭＳ Ｐゴシック" pitchFamily="-1" charset="-128"/>
              </a:defRPr>
            </a:lvl3pPr>
            <a:lvl4pPr marL="1600200" indent="-228600" eaLnBrk="0" hangingPunct="0">
              <a:spcBef>
                <a:spcPct val="20000"/>
              </a:spcBef>
              <a:buClr>
                <a:srgbClr val="00467F"/>
              </a:buClr>
              <a:buFont typeface="Wingdings" charset="2"/>
              <a:buChar char="§"/>
              <a:defRPr sz="2400">
                <a:solidFill>
                  <a:schemeClr val="tx1"/>
                </a:solidFill>
                <a:latin typeface="Arial" charset="0"/>
                <a:ea typeface="ＭＳ Ｐゴシック" pitchFamily="-1" charset="-128"/>
              </a:defRPr>
            </a:lvl4pPr>
            <a:lvl5pPr marL="2057400" indent="-228600" eaLnBrk="0" hangingPunct="0">
              <a:spcBef>
                <a:spcPct val="20000"/>
              </a:spcBef>
              <a:buClr>
                <a:srgbClr val="00467F"/>
              </a:buClr>
              <a:buChar char="•"/>
              <a:defRPr sz="2400">
                <a:solidFill>
                  <a:schemeClr val="tx1"/>
                </a:solidFill>
                <a:latin typeface="Arial" charset="0"/>
                <a:ea typeface="ＭＳ Ｐゴシック" pitchFamily="-1" charset="-128"/>
              </a:defRPr>
            </a:lvl5pPr>
            <a:lvl6pPr marL="2514600" indent="-228600" eaLnBrk="0" fontAlgn="base" hangingPunct="0">
              <a:spcBef>
                <a:spcPct val="20000"/>
              </a:spcBef>
              <a:spcAft>
                <a:spcPct val="0"/>
              </a:spcAft>
              <a:buClr>
                <a:srgbClr val="00467F"/>
              </a:buClr>
              <a:buChar char="•"/>
              <a:defRPr sz="2400">
                <a:solidFill>
                  <a:schemeClr val="tx1"/>
                </a:solidFill>
                <a:latin typeface="Arial" charset="0"/>
                <a:ea typeface="ＭＳ Ｐゴシック" pitchFamily="-1" charset="-128"/>
              </a:defRPr>
            </a:lvl6pPr>
            <a:lvl7pPr marL="2971800" indent="-228600" eaLnBrk="0" fontAlgn="base" hangingPunct="0">
              <a:spcBef>
                <a:spcPct val="20000"/>
              </a:spcBef>
              <a:spcAft>
                <a:spcPct val="0"/>
              </a:spcAft>
              <a:buClr>
                <a:srgbClr val="00467F"/>
              </a:buClr>
              <a:buChar char="•"/>
              <a:defRPr sz="2400">
                <a:solidFill>
                  <a:schemeClr val="tx1"/>
                </a:solidFill>
                <a:latin typeface="Arial" charset="0"/>
                <a:ea typeface="ＭＳ Ｐゴシック" pitchFamily="-1" charset="-128"/>
              </a:defRPr>
            </a:lvl7pPr>
            <a:lvl8pPr marL="3429000" indent="-228600" eaLnBrk="0" fontAlgn="base" hangingPunct="0">
              <a:spcBef>
                <a:spcPct val="20000"/>
              </a:spcBef>
              <a:spcAft>
                <a:spcPct val="0"/>
              </a:spcAft>
              <a:buClr>
                <a:srgbClr val="00467F"/>
              </a:buClr>
              <a:buChar char="•"/>
              <a:defRPr sz="2400">
                <a:solidFill>
                  <a:schemeClr val="tx1"/>
                </a:solidFill>
                <a:latin typeface="Arial" charset="0"/>
                <a:ea typeface="ＭＳ Ｐゴシック" pitchFamily="-1" charset="-128"/>
              </a:defRPr>
            </a:lvl8pPr>
            <a:lvl9pPr marL="3886200" indent="-228600" eaLnBrk="0" fontAlgn="base" hangingPunct="0">
              <a:spcBef>
                <a:spcPct val="20000"/>
              </a:spcBef>
              <a:spcAft>
                <a:spcPct val="0"/>
              </a:spcAft>
              <a:buClr>
                <a:srgbClr val="00467F"/>
              </a:buClr>
              <a:buChar char="•"/>
              <a:defRPr sz="2400">
                <a:solidFill>
                  <a:schemeClr val="tx1"/>
                </a:solidFill>
                <a:latin typeface="Arial" charset="0"/>
                <a:ea typeface="ＭＳ Ｐゴシック" pitchFamily="-1" charset="-128"/>
              </a:defRPr>
            </a:lvl9pPr>
          </a:lstStyle>
          <a:p>
            <a:pPr marL="0" lvl="1" eaLnBrk="1" hangingPunct="1">
              <a:spcBef>
                <a:spcPct val="0"/>
              </a:spcBef>
              <a:spcAft>
                <a:spcPts val="800"/>
              </a:spcAft>
              <a:buClrTx/>
              <a:buFontTx/>
              <a:buNone/>
              <a:defRPr/>
            </a:pPr>
            <a:r>
              <a:rPr lang="en-US" altLang="en-US" dirty="0" smtClean="0">
                <a:latin typeface="+mn-lt"/>
              </a:rPr>
              <a:t>Period: 1950-2100</a:t>
            </a:r>
            <a:endParaRPr lang="en-US" altLang="en-US" sz="1500" dirty="0" smtClean="0">
              <a:latin typeface="+mn-lt"/>
            </a:endParaRPr>
          </a:p>
          <a:p>
            <a:pPr eaLnBrk="1" hangingPunct="1">
              <a:spcBef>
                <a:spcPct val="0"/>
              </a:spcBef>
              <a:spcAft>
                <a:spcPts val="800"/>
              </a:spcAft>
              <a:buClrTx/>
              <a:buFont typeface="Wingdings" charset="2"/>
              <a:buNone/>
              <a:defRPr/>
            </a:pPr>
            <a:r>
              <a:rPr lang="en-US" altLang="en-US" sz="2400" dirty="0" smtClean="0">
                <a:latin typeface="+mn-lt"/>
              </a:rPr>
              <a:t>2 hydrologic models with 3 parameter sets for one model</a:t>
            </a:r>
            <a:endParaRPr lang="en-US" altLang="en-US" sz="1500" dirty="0">
              <a:latin typeface="+mn-lt"/>
            </a:endParaRPr>
          </a:p>
          <a:p>
            <a:pPr eaLnBrk="1" hangingPunct="1">
              <a:spcBef>
                <a:spcPct val="0"/>
              </a:spcBef>
              <a:spcAft>
                <a:spcPts val="800"/>
              </a:spcAft>
              <a:buClrTx/>
              <a:buFont typeface="Wingdings" charset="2"/>
              <a:buNone/>
              <a:defRPr/>
            </a:pPr>
            <a:r>
              <a:rPr lang="en-US" altLang="en-US" sz="2400" dirty="0" smtClean="0">
                <a:latin typeface="+mn-lt"/>
              </a:rPr>
              <a:t>2 statistical downscaling methods</a:t>
            </a:r>
            <a:endParaRPr lang="en-US" altLang="en-US" sz="1500" dirty="0">
              <a:latin typeface="+mn-lt"/>
            </a:endParaRPr>
          </a:p>
          <a:p>
            <a:pPr eaLnBrk="1" hangingPunct="1">
              <a:spcBef>
                <a:spcPct val="0"/>
              </a:spcBef>
              <a:spcAft>
                <a:spcPts val="800"/>
              </a:spcAft>
              <a:buClrTx/>
              <a:buNone/>
              <a:defRPr/>
            </a:pPr>
            <a:r>
              <a:rPr lang="en-US" altLang="en-US" sz="2400" dirty="0" smtClean="0">
                <a:latin typeface="+mn-lt"/>
              </a:rPr>
              <a:t>10 global climate </a:t>
            </a:r>
            <a:r>
              <a:rPr lang="en-US" altLang="en-US" sz="2400" dirty="0">
                <a:latin typeface="+mn-lt"/>
              </a:rPr>
              <a:t>models </a:t>
            </a:r>
            <a:r>
              <a:rPr lang="en-US" altLang="en-US" sz="2400" dirty="0" smtClean="0">
                <a:latin typeface="+mn-lt"/>
              </a:rPr>
              <a:t>(CMIP5)</a:t>
            </a:r>
            <a:endParaRPr lang="en-US" altLang="en-US" sz="1500" dirty="0">
              <a:latin typeface="+mn-lt"/>
            </a:endParaRPr>
          </a:p>
          <a:p>
            <a:pPr eaLnBrk="1" hangingPunct="1">
              <a:spcBef>
                <a:spcPct val="0"/>
              </a:spcBef>
              <a:spcAft>
                <a:spcPts val="800"/>
              </a:spcAft>
              <a:buClrTx/>
              <a:buFont typeface="Wingdings" charset="2"/>
              <a:buNone/>
              <a:defRPr/>
            </a:pPr>
            <a:r>
              <a:rPr lang="en-US" altLang="en-US" sz="2400" dirty="0" smtClean="0">
                <a:latin typeface="+mn-lt"/>
              </a:rPr>
              <a:t>2 representative concentration pathways</a:t>
            </a:r>
          </a:p>
          <a:p>
            <a:pPr eaLnBrk="1" hangingPunct="1">
              <a:spcBef>
                <a:spcPct val="0"/>
              </a:spcBef>
              <a:spcAft>
                <a:spcPts val="800"/>
              </a:spcAft>
              <a:buClrTx/>
              <a:buFont typeface="Wingdings" charset="2"/>
              <a:buNone/>
              <a:defRPr/>
            </a:pPr>
            <a:r>
              <a:rPr lang="en-US" altLang="en-US" sz="2400" dirty="0" smtClean="0">
                <a:latin typeface="+mn-lt"/>
              </a:rPr>
              <a:t>a limited number of dynamical downscaling WRF (+12)</a:t>
            </a:r>
          </a:p>
        </p:txBody>
      </p:sp>
      <p:sp>
        <p:nvSpPr>
          <p:cNvPr id="37895" name="TextBox 4"/>
          <p:cNvSpPr txBox="1">
            <a:spLocks noChangeArrowheads="1"/>
          </p:cNvSpPr>
          <p:nvPr/>
        </p:nvSpPr>
        <p:spPr bwMode="auto">
          <a:xfrm>
            <a:off x="169985" y="5114284"/>
            <a:ext cx="40386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indent="-457200">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marL="0" lvl="1" algn="ctr"/>
            <a:r>
              <a:rPr lang="en-US" sz="2400" b="1" dirty="0">
                <a:solidFill>
                  <a:srgbClr val="03395D"/>
                </a:solidFill>
                <a:latin typeface="+mn-lt"/>
              </a:rPr>
              <a:t>4</a:t>
            </a:r>
            <a:r>
              <a:rPr lang="en-US" sz="2400" b="1" dirty="0" smtClean="0">
                <a:solidFill>
                  <a:srgbClr val="03395D"/>
                </a:solidFill>
                <a:latin typeface="+mn-lt"/>
              </a:rPr>
              <a:t> </a:t>
            </a:r>
            <a:r>
              <a:rPr lang="en-US" sz="2400" b="1" dirty="0">
                <a:solidFill>
                  <a:srgbClr val="03395D"/>
                </a:solidFill>
                <a:latin typeface="+mn-lt"/>
              </a:rPr>
              <a:t>x 2 x 10 x </a:t>
            </a:r>
            <a:r>
              <a:rPr lang="en-US" sz="2400" b="1" dirty="0" smtClean="0">
                <a:solidFill>
                  <a:srgbClr val="03395D"/>
                </a:solidFill>
                <a:latin typeface="+mn-lt"/>
              </a:rPr>
              <a:t>2 +12 </a:t>
            </a:r>
            <a:r>
              <a:rPr lang="en-US" sz="2400" b="1" dirty="0">
                <a:solidFill>
                  <a:srgbClr val="03395D"/>
                </a:solidFill>
                <a:latin typeface="+mn-lt"/>
              </a:rPr>
              <a:t>= </a:t>
            </a:r>
            <a:r>
              <a:rPr lang="en-US" sz="2400" b="1" dirty="0" smtClean="0">
                <a:solidFill>
                  <a:srgbClr val="03395D"/>
                </a:solidFill>
                <a:latin typeface="+mn-lt"/>
              </a:rPr>
              <a:t>172 </a:t>
            </a:r>
            <a:r>
              <a:rPr lang="en-US" sz="2400" b="1" dirty="0">
                <a:solidFill>
                  <a:srgbClr val="03395D"/>
                </a:solidFill>
                <a:latin typeface="+mn-lt"/>
              </a:rPr>
              <a:t>future hydrologic scenarios</a:t>
            </a:r>
            <a:endParaRPr lang="en-US" sz="900" dirty="0">
              <a:latin typeface="+mn-lt"/>
            </a:endParaRPr>
          </a:p>
        </p:txBody>
      </p:sp>
      <p:pic>
        <p:nvPicPr>
          <p:cNvPr id="10" name="Picture 17"/>
          <p:cNvPicPr preferRelativeResize="0">
            <a:picLocks noChangeAspect="1" noChangeArrowheads="1"/>
          </p:cNvPicPr>
          <p:nvPr/>
        </p:nvPicPr>
        <p:blipFill>
          <a:blip r:embed="rId4"/>
          <a:srcRect l="10001" t="37047" r="53999" b="51524"/>
          <a:stretch>
            <a:fillRect/>
          </a:stretch>
        </p:blipFill>
        <p:spPr bwMode="auto">
          <a:xfrm>
            <a:off x="4369467" y="5747059"/>
            <a:ext cx="2263315" cy="637008"/>
          </a:xfrm>
          <a:prstGeom prst="rect">
            <a:avLst/>
          </a:prstGeom>
          <a:noFill/>
          <a:ln w="9525">
            <a:noFill/>
            <a:miter lim="800000"/>
            <a:headEnd/>
            <a:tailEnd/>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343" y="5565631"/>
            <a:ext cx="990600" cy="106577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1673" y="5662238"/>
            <a:ext cx="958291" cy="806650"/>
          </a:xfrm>
          <a:prstGeom prst="rect">
            <a:avLst/>
          </a:prstGeom>
        </p:spPr>
      </p:pic>
      <p:sp>
        <p:nvSpPr>
          <p:cNvPr id="3" name="Title 2"/>
          <p:cNvSpPr>
            <a:spLocks noGrp="1"/>
          </p:cNvSpPr>
          <p:nvPr>
            <p:ph type="title"/>
          </p:nvPr>
        </p:nvSpPr>
        <p:spPr>
          <a:xfrm>
            <a:off x="152400" y="0"/>
            <a:ext cx="9144000" cy="685800"/>
          </a:xfrm>
        </p:spPr>
        <p:txBody>
          <a:bodyPr/>
          <a:lstStyle/>
          <a:p>
            <a:r>
              <a:rPr lang="en-US" dirty="0"/>
              <a:t>Demonstration of </a:t>
            </a:r>
            <a:r>
              <a:rPr lang="en-US" dirty="0" smtClean="0"/>
              <a:t>concept, RMJOC II</a:t>
            </a:r>
            <a:endParaRPr lang="en-US" dirty="0"/>
          </a:p>
        </p:txBody>
      </p:sp>
    </p:spTree>
    <p:extLst>
      <p:ext uri="{BB962C8B-B14F-4D97-AF65-F5344CB8AC3E}">
        <p14:creationId xmlns:p14="http://schemas.microsoft.com/office/powerpoint/2010/main" val="1111723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of concept</a:t>
            </a:r>
            <a:endParaRPr lang="en-US" dirty="0"/>
          </a:p>
        </p:txBody>
      </p:sp>
      <p:sp>
        <p:nvSpPr>
          <p:cNvPr id="3" name="Content Placeholder 2"/>
          <p:cNvSpPr>
            <a:spLocks noGrp="1"/>
          </p:cNvSpPr>
          <p:nvPr>
            <p:ph idx="1"/>
          </p:nvPr>
        </p:nvSpPr>
        <p:spPr>
          <a:xfrm>
            <a:off x="381000" y="1085088"/>
            <a:ext cx="8382000" cy="4325112"/>
          </a:xfrm>
        </p:spPr>
        <p:txBody>
          <a:bodyPr>
            <a:normAutofit/>
          </a:bodyPr>
          <a:lstStyle/>
          <a:p>
            <a:pPr marL="109728" indent="0">
              <a:buNone/>
            </a:pPr>
            <a:r>
              <a:rPr lang="en-US" dirty="0" smtClean="0"/>
              <a:t>Quantitative hydrologic storylines for the PNW</a:t>
            </a:r>
          </a:p>
          <a:p>
            <a:pPr marL="109728" indent="0">
              <a:buNone/>
            </a:pPr>
            <a:endParaRPr lang="en-US" sz="1400" dirty="0" smtClean="0"/>
          </a:p>
          <a:p>
            <a:r>
              <a:rPr lang="en-US" dirty="0" smtClean="0"/>
              <a:t>Select 1-3 locations:</a:t>
            </a:r>
          </a:p>
          <a:p>
            <a:pPr marL="411480" lvl="1" indent="0">
              <a:buNone/>
            </a:pPr>
            <a:r>
              <a:rPr lang="en-US" dirty="0" smtClean="0"/>
              <a:t>  e.g., </a:t>
            </a:r>
            <a:r>
              <a:rPr lang="en-US" dirty="0" err="1" smtClean="0"/>
              <a:t>Dworshak</a:t>
            </a:r>
            <a:r>
              <a:rPr lang="en-US" dirty="0" smtClean="0"/>
              <a:t>, Yakima River basin, Hungry Horse, Libby, Howard Hanson</a:t>
            </a:r>
          </a:p>
          <a:p>
            <a:pPr marL="109728" indent="0">
              <a:buNone/>
            </a:pPr>
            <a:endParaRPr lang="en-US" sz="1200" dirty="0" smtClean="0"/>
          </a:p>
          <a:p>
            <a:r>
              <a:rPr lang="en-US" dirty="0" smtClean="0"/>
              <a:t>Select 2-3 hydrologic impacts:</a:t>
            </a:r>
          </a:p>
          <a:p>
            <a:pPr marL="411480" lvl="1" indent="0">
              <a:buNone/>
            </a:pPr>
            <a:r>
              <a:rPr lang="en-US" dirty="0" smtClean="0"/>
              <a:t>  e.g., </a:t>
            </a:r>
            <a:r>
              <a:rPr lang="en-US" dirty="0"/>
              <a:t>f</a:t>
            </a:r>
            <a:r>
              <a:rPr lang="en-US" dirty="0" smtClean="0"/>
              <a:t>loods, summertime minimum flows, summer water supply  </a:t>
            </a:r>
            <a:endParaRPr lang="en-US" dirty="0"/>
          </a:p>
          <a:p>
            <a:pPr marL="109728" indent="0">
              <a:buNone/>
            </a:pPr>
            <a:endParaRPr lang="en-US" dirty="0"/>
          </a:p>
          <a:p>
            <a:endParaRPr lang="en-US" dirty="0"/>
          </a:p>
        </p:txBody>
      </p:sp>
    </p:spTree>
    <p:extLst>
      <p:ext uri="{BB962C8B-B14F-4D97-AF65-F5344CB8AC3E}">
        <p14:creationId xmlns:p14="http://schemas.microsoft.com/office/powerpoint/2010/main" val="1334891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Demonstration of concept</a:t>
            </a:r>
            <a:endParaRPr lang="en-US" dirty="0"/>
          </a:p>
        </p:txBody>
      </p:sp>
      <p:sp>
        <p:nvSpPr>
          <p:cNvPr id="4" name="Content Placeholder 2"/>
          <p:cNvSpPr>
            <a:spLocks noGrp="1"/>
          </p:cNvSpPr>
          <p:nvPr>
            <p:ph idx="1"/>
          </p:nvPr>
        </p:nvSpPr>
        <p:spPr>
          <a:xfrm>
            <a:off x="381000" y="1066800"/>
            <a:ext cx="8534400" cy="5791200"/>
          </a:xfrm>
        </p:spPr>
        <p:txBody>
          <a:bodyPr>
            <a:normAutofit fontScale="92500"/>
          </a:bodyPr>
          <a:lstStyle/>
          <a:p>
            <a:pPr marL="109728" indent="0">
              <a:buNone/>
            </a:pPr>
            <a:r>
              <a:rPr lang="en-US" dirty="0" smtClean="0"/>
              <a:t>Example questions:</a:t>
            </a:r>
          </a:p>
          <a:p>
            <a:pPr marL="109728" indent="0">
              <a:buNone/>
            </a:pPr>
            <a:endParaRPr lang="en-US" sz="2400" dirty="0" smtClean="0"/>
          </a:p>
          <a:p>
            <a:pPr>
              <a:spcAft>
                <a:spcPts val="1800"/>
              </a:spcAft>
            </a:pPr>
            <a:r>
              <a:rPr lang="en-US" sz="2400" dirty="0" smtClean="0"/>
              <a:t>Where is the majority of the variation coming from (e.g., GCMs or hydrologic model parameters)?  Does this change with location or impact? If so, how</a:t>
            </a:r>
            <a:r>
              <a:rPr lang="en-US" sz="2400" dirty="0" smtClean="0"/>
              <a:t>?</a:t>
            </a:r>
            <a:endParaRPr lang="en-US" sz="2400" dirty="0" smtClean="0"/>
          </a:p>
          <a:p>
            <a:pPr>
              <a:spcAft>
                <a:spcPts val="1800"/>
              </a:spcAft>
            </a:pPr>
            <a:r>
              <a:rPr lang="en-US" sz="2400" dirty="0" smtClean="0"/>
              <a:t>Does storyline selection differ depending on (a) location, (b) impact being investigated, (c) number of storylines</a:t>
            </a:r>
            <a:r>
              <a:rPr lang="en-US" sz="2400" dirty="0" smtClean="0"/>
              <a:t>?</a:t>
            </a:r>
            <a:endParaRPr lang="en-US" sz="2400" dirty="0"/>
          </a:p>
          <a:p>
            <a:pPr>
              <a:spcAft>
                <a:spcPts val="1800"/>
              </a:spcAft>
            </a:pPr>
            <a:r>
              <a:rPr lang="en-US" sz="2400" dirty="0" smtClean="0"/>
              <a:t>Can there be adequate coverage of uncertainty simultaneously at multiple (or all) locations?</a:t>
            </a:r>
            <a:endParaRPr lang="en-US" sz="2400" dirty="0" smtClean="0"/>
          </a:p>
          <a:p>
            <a:pPr>
              <a:spcAft>
                <a:spcPts val="1800"/>
              </a:spcAft>
            </a:pPr>
            <a:r>
              <a:rPr lang="en-US" sz="2400" dirty="0"/>
              <a:t>What is the optimal or minimum number of </a:t>
            </a:r>
            <a:r>
              <a:rPr lang="en-US" sz="2400" dirty="0" smtClean="0"/>
              <a:t>storylines?</a:t>
            </a:r>
          </a:p>
          <a:p>
            <a:pPr>
              <a:spcAft>
                <a:spcPts val="1800"/>
              </a:spcAft>
            </a:pPr>
            <a:r>
              <a:rPr lang="en-US" sz="2400" dirty="0" smtClean="0"/>
              <a:t>With </a:t>
            </a:r>
            <a:r>
              <a:rPr lang="en-US" sz="2400" dirty="0" smtClean="0"/>
              <a:t>what confidence can we select storylines that reflect the range/min/max/average without running all the models? </a:t>
            </a:r>
          </a:p>
          <a:p>
            <a:endParaRPr lang="en-US" dirty="0"/>
          </a:p>
        </p:txBody>
      </p:sp>
    </p:spTree>
    <p:extLst>
      <p:ext uri="{BB962C8B-B14F-4D97-AF65-F5344CB8AC3E}">
        <p14:creationId xmlns:p14="http://schemas.microsoft.com/office/powerpoint/2010/main" val="247116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Directions forward, identify locations</a:t>
            </a:r>
            <a:endParaRPr lang="en-US" dirty="0"/>
          </a:p>
        </p:txBody>
      </p:sp>
      <p:sp>
        <p:nvSpPr>
          <p:cNvPr id="4" name="Content Placeholder 2"/>
          <p:cNvSpPr>
            <a:spLocks noGrp="1"/>
          </p:cNvSpPr>
          <p:nvPr>
            <p:ph idx="1"/>
          </p:nvPr>
        </p:nvSpPr>
        <p:spPr>
          <a:xfrm>
            <a:off x="381000" y="1066800"/>
            <a:ext cx="8534400" cy="6019800"/>
          </a:xfrm>
        </p:spPr>
        <p:txBody>
          <a:bodyPr>
            <a:normAutofit/>
          </a:bodyPr>
          <a:lstStyle/>
          <a:p>
            <a:pPr marL="109728" indent="0">
              <a:buNone/>
            </a:pPr>
            <a:r>
              <a:rPr lang="en-US" dirty="0" smtClean="0"/>
              <a:t>Considerations for defining a location:</a:t>
            </a:r>
          </a:p>
          <a:p>
            <a:endParaRPr lang="en-US" sz="2400" dirty="0"/>
          </a:p>
          <a:p>
            <a:endParaRPr lang="en-US" sz="2400" dirty="0" smtClean="0"/>
          </a:p>
          <a:p>
            <a:endParaRPr lang="en-US" dirty="0"/>
          </a:p>
        </p:txBody>
      </p:sp>
      <p:sp>
        <p:nvSpPr>
          <p:cNvPr id="6" name="Content Placeholder 2"/>
          <p:cNvSpPr txBox="1">
            <a:spLocks/>
          </p:cNvSpPr>
          <p:nvPr/>
        </p:nvSpPr>
        <p:spPr>
          <a:xfrm>
            <a:off x="381000" y="1914144"/>
            <a:ext cx="81534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0"/>
              </a:spcAft>
            </a:pPr>
            <a:r>
              <a:rPr lang="en-US" dirty="0" smtClean="0"/>
              <a:t>Engaged manager/decision maker</a:t>
            </a:r>
          </a:p>
          <a:p>
            <a:pPr fontAlgn="auto">
              <a:spcAft>
                <a:spcPts val="0"/>
              </a:spcAft>
            </a:pPr>
            <a:r>
              <a:rPr lang="en-US" dirty="0" smtClean="0"/>
              <a:t>Location has 2-3 key, well-defined, decisions to explore </a:t>
            </a:r>
          </a:p>
          <a:p>
            <a:pPr fontAlgn="auto">
              <a:spcAft>
                <a:spcPts val="0"/>
              </a:spcAft>
            </a:pPr>
            <a:r>
              <a:rPr lang="en-US" dirty="0" smtClean="0"/>
              <a:t>How the location is connected to larger system (at first more independent would be </a:t>
            </a:r>
            <a:r>
              <a:rPr lang="en-US" dirty="0" smtClean="0"/>
              <a:t>more tractable)</a:t>
            </a:r>
            <a:endParaRPr lang="en-US" dirty="0" smtClean="0"/>
          </a:p>
          <a:p>
            <a:r>
              <a:rPr lang="en-US" dirty="0" smtClean="0"/>
              <a:t>Other criteria?</a:t>
            </a:r>
          </a:p>
          <a:p>
            <a:pPr marL="109728" indent="0" fontAlgn="auto">
              <a:spcAft>
                <a:spcPts val="0"/>
              </a:spcAft>
              <a:buNone/>
            </a:pPr>
            <a:endParaRPr lang="en-US" dirty="0" smtClean="0"/>
          </a:p>
          <a:p>
            <a:pPr fontAlgn="auto">
              <a:spcAft>
                <a:spcPts val="0"/>
              </a:spcAft>
            </a:pPr>
            <a:endParaRPr lang="en-US" dirty="0"/>
          </a:p>
        </p:txBody>
      </p:sp>
      <p:sp>
        <p:nvSpPr>
          <p:cNvPr id="5" name="TextBox 4"/>
          <p:cNvSpPr txBox="1"/>
          <p:nvPr/>
        </p:nvSpPr>
        <p:spPr>
          <a:xfrm>
            <a:off x="-228600" y="4971871"/>
            <a:ext cx="8458200" cy="1200329"/>
          </a:xfrm>
          <a:prstGeom prst="rect">
            <a:avLst/>
          </a:prstGeom>
          <a:noFill/>
        </p:spPr>
        <p:txBody>
          <a:bodyPr wrap="square" rtlCol="0">
            <a:spAutoFit/>
          </a:bodyPr>
          <a:lstStyle/>
          <a:p>
            <a:pPr algn="ctr"/>
            <a:endParaRPr lang="en-US" sz="3600" dirty="0">
              <a:latin typeface="+mn-lt"/>
            </a:endParaRPr>
          </a:p>
          <a:p>
            <a:pPr algn="ctr"/>
            <a:r>
              <a:rPr lang="en-US" sz="3600" dirty="0" smtClean="0">
                <a:latin typeface="+mn-lt"/>
              </a:rPr>
              <a:t>What locations would help you? </a:t>
            </a:r>
            <a:endParaRPr lang="en-US" sz="3600" dirty="0">
              <a:latin typeface="+mn-lt"/>
            </a:endParaRPr>
          </a:p>
        </p:txBody>
      </p:sp>
    </p:spTree>
    <p:extLst>
      <p:ext uri="{BB962C8B-B14F-4D97-AF65-F5344CB8AC3E}">
        <p14:creationId xmlns:p14="http://schemas.microsoft.com/office/powerpoint/2010/main" val="85226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Directions forward, identify impacts</a:t>
            </a:r>
            <a:endParaRPr lang="en-US" dirty="0"/>
          </a:p>
        </p:txBody>
      </p:sp>
      <p:sp>
        <p:nvSpPr>
          <p:cNvPr id="3" name="Content Placeholder 2"/>
          <p:cNvSpPr>
            <a:spLocks noGrp="1"/>
          </p:cNvSpPr>
          <p:nvPr>
            <p:ph idx="1"/>
          </p:nvPr>
        </p:nvSpPr>
        <p:spPr>
          <a:xfrm>
            <a:off x="381000" y="1066800"/>
            <a:ext cx="8534400" cy="6019800"/>
          </a:xfrm>
        </p:spPr>
        <p:txBody>
          <a:bodyPr>
            <a:normAutofit/>
          </a:bodyPr>
          <a:lstStyle/>
          <a:p>
            <a:pPr marL="109728" indent="0">
              <a:buNone/>
            </a:pPr>
            <a:r>
              <a:rPr lang="en-US" dirty="0" smtClean="0"/>
              <a:t>Considerations for defining a impact:</a:t>
            </a:r>
          </a:p>
          <a:p>
            <a:endParaRPr lang="en-US" sz="2400" dirty="0"/>
          </a:p>
          <a:p>
            <a:endParaRPr lang="en-US" sz="2400" dirty="0" smtClean="0"/>
          </a:p>
          <a:p>
            <a:endParaRPr lang="en-US" dirty="0"/>
          </a:p>
        </p:txBody>
      </p:sp>
      <p:sp>
        <p:nvSpPr>
          <p:cNvPr id="4" name="Content Placeholder 2"/>
          <p:cNvSpPr txBox="1">
            <a:spLocks/>
          </p:cNvSpPr>
          <p:nvPr/>
        </p:nvSpPr>
        <p:spPr>
          <a:xfrm>
            <a:off x="381000" y="1914144"/>
            <a:ext cx="85344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US" dirty="0" smtClean="0"/>
              <a:t>Does the impact (e.g., flooding) effect a particular decision (e.g., releases in X)?</a:t>
            </a:r>
          </a:p>
          <a:p>
            <a:r>
              <a:rPr lang="en-US" dirty="0" smtClean="0"/>
              <a:t>Is it an objective decision?</a:t>
            </a:r>
          </a:p>
          <a:p>
            <a:r>
              <a:rPr lang="en-US" dirty="0" smtClean="0"/>
              <a:t>Other criteria?</a:t>
            </a:r>
          </a:p>
          <a:p>
            <a:pPr fontAlgn="auto">
              <a:spcAft>
                <a:spcPts val="0"/>
              </a:spcAft>
            </a:pPr>
            <a:endParaRPr lang="en-US" dirty="0" smtClean="0"/>
          </a:p>
          <a:p>
            <a:pPr fontAlgn="auto">
              <a:spcAft>
                <a:spcPts val="0"/>
              </a:spcAft>
            </a:pPr>
            <a:endParaRPr lang="en-US" dirty="0"/>
          </a:p>
        </p:txBody>
      </p:sp>
      <p:sp>
        <p:nvSpPr>
          <p:cNvPr id="6" name="TextBox 5"/>
          <p:cNvSpPr txBox="1"/>
          <p:nvPr/>
        </p:nvSpPr>
        <p:spPr>
          <a:xfrm>
            <a:off x="583019" y="4070498"/>
            <a:ext cx="8305800" cy="584775"/>
          </a:xfrm>
          <a:prstGeom prst="rect">
            <a:avLst/>
          </a:prstGeom>
          <a:noFill/>
        </p:spPr>
        <p:txBody>
          <a:bodyPr wrap="square" rtlCol="0">
            <a:spAutoFit/>
          </a:bodyPr>
          <a:lstStyle/>
          <a:p>
            <a:endParaRPr lang="en-US" sz="3200" dirty="0">
              <a:latin typeface="+mn-lt"/>
            </a:endParaRPr>
          </a:p>
        </p:txBody>
      </p:sp>
      <p:sp>
        <p:nvSpPr>
          <p:cNvPr id="8" name="Content Placeholder 2"/>
          <p:cNvSpPr txBox="1">
            <a:spLocks/>
          </p:cNvSpPr>
          <p:nvPr/>
        </p:nvSpPr>
        <p:spPr>
          <a:xfrm>
            <a:off x="394291" y="4354024"/>
            <a:ext cx="8494528" cy="2266231"/>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n-US" dirty="0" smtClean="0"/>
              <a:t>Examples</a:t>
            </a:r>
            <a:r>
              <a:rPr lang="en-US" dirty="0"/>
              <a:t>: </a:t>
            </a:r>
          </a:p>
          <a:p>
            <a:pPr marL="457200" indent="-457200">
              <a:buFont typeface="Arial" charset="0"/>
              <a:buChar char="•"/>
            </a:pPr>
            <a:r>
              <a:rPr lang="en-US" dirty="0"/>
              <a:t>flows above X value at X time of year</a:t>
            </a:r>
          </a:p>
          <a:p>
            <a:pPr marL="457200" indent="-457200">
              <a:buFont typeface="Arial" charset="0"/>
              <a:buChar char="•"/>
            </a:pPr>
            <a:r>
              <a:rPr lang="en-US" dirty="0"/>
              <a:t>X days of flows below </a:t>
            </a:r>
            <a:r>
              <a:rPr lang="en-US" dirty="0" smtClean="0"/>
              <a:t>X</a:t>
            </a:r>
          </a:p>
          <a:p>
            <a:pPr marL="457200" indent="-457200">
              <a:buFont typeface="Arial" charset="0"/>
              <a:buChar char="•"/>
            </a:pPr>
            <a:r>
              <a:rPr lang="en-US" dirty="0" smtClean="0"/>
              <a:t>X amount of water from April-July   </a:t>
            </a:r>
          </a:p>
        </p:txBody>
      </p:sp>
    </p:spTree>
    <p:extLst>
      <p:ext uri="{BB962C8B-B14F-4D97-AF65-F5344CB8AC3E}">
        <p14:creationId xmlns:p14="http://schemas.microsoft.com/office/powerpoint/2010/main" val="103909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items….</a:t>
            </a:r>
            <a:endParaRPr lang="en-US" dirty="0"/>
          </a:p>
        </p:txBody>
      </p:sp>
      <p:sp>
        <p:nvSpPr>
          <p:cNvPr id="4" name="Content Placeholder 2"/>
          <p:cNvSpPr txBox="1">
            <a:spLocks/>
          </p:cNvSpPr>
          <p:nvPr/>
        </p:nvSpPr>
        <p:spPr>
          <a:xfrm>
            <a:off x="152400" y="1365738"/>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fontAlgn="auto">
              <a:spcAft>
                <a:spcPts val="0"/>
              </a:spcAft>
            </a:pPr>
            <a:r>
              <a:rPr lang="en-US" dirty="0" smtClean="0"/>
              <a:t>Location recommendations?</a:t>
            </a:r>
          </a:p>
          <a:p>
            <a:pPr fontAlgn="auto">
              <a:spcAft>
                <a:spcPts val="0"/>
              </a:spcAft>
            </a:pPr>
            <a:r>
              <a:rPr lang="en-US" dirty="0" smtClean="0"/>
              <a:t>Impact recommendations?</a:t>
            </a:r>
          </a:p>
          <a:p>
            <a:pPr fontAlgn="auto">
              <a:spcAft>
                <a:spcPts val="0"/>
              </a:spcAft>
            </a:pPr>
            <a:r>
              <a:rPr lang="en-US" dirty="0" smtClean="0"/>
              <a:t>Timeline considerations</a:t>
            </a:r>
          </a:p>
          <a:p>
            <a:pPr fontAlgn="auto">
              <a:spcAft>
                <a:spcPts val="0"/>
              </a:spcAft>
            </a:pPr>
            <a:r>
              <a:rPr lang="en-US" dirty="0" smtClean="0"/>
              <a:t>Other thoughts?</a:t>
            </a:r>
          </a:p>
          <a:p>
            <a:pPr fontAlgn="auto">
              <a:spcAft>
                <a:spcPts val="0"/>
              </a:spcAft>
            </a:pPr>
            <a:endParaRPr lang="en-US" dirty="0"/>
          </a:p>
        </p:txBody>
      </p:sp>
    </p:spTree>
    <p:extLst>
      <p:ext uri="{BB962C8B-B14F-4D97-AF65-F5344CB8AC3E}">
        <p14:creationId xmlns:p14="http://schemas.microsoft.com/office/powerpoint/2010/main" val="10831182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a:t>
            </a:r>
            <a:endParaRPr lang="en-US" dirty="0"/>
          </a:p>
        </p:txBody>
      </p:sp>
      <p:sp>
        <p:nvSpPr>
          <p:cNvPr id="4" name="TextBox 3"/>
          <p:cNvSpPr txBox="1"/>
          <p:nvPr/>
        </p:nvSpPr>
        <p:spPr>
          <a:xfrm>
            <a:off x="762000" y="1752600"/>
            <a:ext cx="2514600" cy="1938992"/>
          </a:xfrm>
          <a:prstGeom prst="rect">
            <a:avLst/>
          </a:prstGeom>
          <a:noFill/>
        </p:spPr>
        <p:txBody>
          <a:bodyPr wrap="square" rtlCol="0">
            <a:spAutoFit/>
          </a:bodyPr>
          <a:lstStyle/>
          <a:p>
            <a:r>
              <a:rPr lang="en-US" sz="6000" smtClean="0">
                <a:latin typeface="+mn-lt"/>
              </a:rPr>
              <a:t>Extra Slides</a:t>
            </a:r>
            <a:endParaRPr lang="en-US" sz="6000" dirty="0">
              <a:latin typeface="+mn-lt"/>
            </a:endParaRPr>
          </a:p>
        </p:txBody>
      </p:sp>
    </p:spTree>
    <p:extLst>
      <p:ext uri="{BB962C8B-B14F-4D97-AF65-F5344CB8AC3E}">
        <p14:creationId xmlns:p14="http://schemas.microsoft.com/office/powerpoint/2010/main" val="1992605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possibilities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96"/>
          <a:stretch/>
        </p:blipFill>
        <p:spPr>
          <a:xfrm>
            <a:off x="419100" y="838201"/>
            <a:ext cx="7048500" cy="5423356"/>
          </a:xfrm>
          <a:prstGeom prst="rect">
            <a:avLst/>
          </a:prstGeom>
        </p:spPr>
      </p:pic>
      <p:sp>
        <p:nvSpPr>
          <p:cNvPr id="6" name="TextBox 5"/>
          <p:cNvSpPr txBox="1"/>
          <p:nvPr/>
        </p:nvSpPr>
        <p:spPr>
          <a:xfrm>
            <a:off x="0" y="6581001"/>
            <a:ext cx="8077200" cy="276999"/>
          </a:xfrm>
          <a:prstGeom prst="rect">
            <a:avLst/>
          </a:prstGeom>
          <a:noFill/>
        </p:spPr>
        <p:txBody>
          <a:bodyPr wrap="square" rtlCol="0">
            <a:spAutoFit/>
          </a:bodyPr>
          <a:lstStyle/>
          <a:p>
            <a:r>
              <a:rPr lang="en-US" sz="1200" dirty="0" smtClean="0">
                <a:latin typeface="+mn-lt"/>
              </a:rPr>
              <a:t>Figure from </a:t>
            </a:r>
            <a:r>
              <a:rPr lang="en-US" sz="1200" dirty="0" err="1" smtClean="0">
                <a:latin typeface="+mn-lt"/>
              </a:rPr>
              <a:t>Vano</a:t>
            </a:r>
            <a:r>
              <a:rPr lang="en-US" sz="1200" dirty="0" smtClean="0">
                <a:latin typeface="+mn-lt"/>
              </a:rPr>
              <a:t> et al., </a:t>
            </a:r>
            <a:r>
              <a:rPr lang="en-US" sz="1200" i="1" dirty="0">
                <a:latin typeface="+mn-lt"/>
              </a:rPr>
              <a:t>Handbook of Applied </a:t>
            </a:r>
            <a:r>
              <a:rPr lang="en-US" sz="1200" i="1" dirty="0" smtClean="0">
                <a:latin typeface="+mn-lt"/>
              </a:rPr>
              <a:t>Hydrology</a:t>
            </a:r>
            <a:r>
              <a:rPr lang="en-US" sz="1200" dirty="0" smtClean="0">
                <a:latin typeface="+mn-lt"/>
              </a:rPr>
              <a:t>, in press</a:t>
            </a:r>
            <a:endParaRPr lang="en-US" sz="1200" dirty="0">
              <a:latin typeface="+mn-lt"/>
            </a:endParaRPr>
          </a:p>
        </p:txBody>
      </p:sp>
      <p:sp>
        <p:nvSpPr>
          <p:cNvPr id="7" name="Rectangle 6"/>
          <p:cNvSpPr/>
          <p:nvPr/>
        </p:nvSpPr>
        <p:spPr>
          <a:xfrm>
            <a:off x="5334000" y="6015336"/>
            <a:ext cx="1576072" cy="246221"/>
          </a:xfrm>
          <a:prstGeom prst="rect">
            <a:avLst/>
          </a:prstGeom>
        </p:spPr>
        <p:txBody>
          <a:bodyPr wrap="none">
            <a:spAutoFit/>
          </a:bodyPr>
          <a:lstStyle/>
          <a:p>
            <a:r>
              <a:rPr lang="en-US" sz="1000" dirty="0" smtClean="0">
                <a:ea typeface="Arial" charset="0"/>
              </a:rPr>
              <a:t>Map by Robert </a:t>
            </a:r>
            <a:r>
              <a:rPr lang="en-US" sz="1000" dirty="0" err="1">
                <a:ea typeface="Arial" charset="0"/>
              </a:rPr>
              <a:t>Norheim</a:t>
            </a:r>
            <a:r>
              <a:rPr lang="en-US" sz="1000" dirty="0">
                <a:ea typeface="Arial" charset="0"/>
              </a:rPr>
              <a:t> </a:t>
            </a:r>
          </a:p>
        </p:txBody>
      </p:sp>
    </p:spTree>
    <p:extLst>
      <p:ext uri="{BB962C8B-B14F-4D97-AF65-F5344CB8AC3E}">
        <p14:creationId xmlns:p14="http://schemas.microsoft.com/office/powerpoint/2010/main" val="867127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possibilities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33038"/>
            <a:ext cx="4953000" cy="5948408"/>
          </a:xfrm>
          <a:prstGeom prst="rect">
            <a:avLst/>
          </a:prstGeom>
        </p:spPr>
      </p:pic>
      <p:sp>
        <p:nvSpPr>
          <p:cNvPr id="5" name="TextBox 4"/>
          <p:cNvSpPr txBox="1"/>
          <p:nvPr/>
        </p:nvSpPr>
        <p:spPr>
          <a:xfrm>
            <a:off x="0" y="6569278"/>
            <a:ext cx="6553200" cy="276999"/>
          </a:xfrm>
          <a:prstGeom prst="rect">
            <a:avLst/>
          </a:prstGeom>
          <a:noFill/>
        </p:spPr>
        <p:txBody>
          <a:bodyPr wrap="square" rtlCol="0">
            <a:spAutoFit/>
          </a:bodyPr>
          <a:lstStyle/>
          <a:p>
            <a:r>
              <a:rPr lang="en-US" sz="1200" dirty="0" smtClean="0">
                <a:latin typeface="+mn-lt"/>
              </a:rPr>
              <a:t>Figure from Elizabeth Clark, University of Washington</a:t>
            </a:r>
            <a:endParaRPr lang="en-US" sz="1200" dirty="0">
              <a:latin typeface="+mn-lt"/>
            </a:endParaRPr>
          </a:p>
        </p:txBody>
      </p:sp>
    </p:spTree>
    <p:extLst>
      <p:ext uri="{BB962C8B-B14F-4D97-AF65-F5344CB8AC3E}">
        <p14:creationId xmlns:p14="http://schemas.microsoft.com/office/powerpoint/2010/main" val="739548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Line 10"/>
          <p:cNvSpPr>
            <a:spLocks noChangeShapeType="1"/>
          </p:cNvSpPr>
          <p:nvPr/>
        </p:nvSpPr>
        <p:spPr bwMode="auto">
          <a:xfrm>
            <a:off x="4474028" y="3374447"/>
            <a:ext cx="0" cy="598931"/>
          </a:xfrm>
          <a:prstGeom prst="line">
            <a:avLst/>
          </a:prstGeom>
          <a:noFill/>
          <a:ln w="101600">
            <a:solidFill>
              <a:srgbClr val="5F5F5F"/>
            </a:solidFill>
            <a:round/>
            <a:headEnd/>
            <a:tailEnd type="triangle" w="med" len="med"/>
          </a:ln>
          <a:effectLst>
            <a:outerShdw blurRad="63500" sx="102000" sy="102000" algn="ctr" rotWithShape="0">
              <a:prstClr val="black">
                <a:alpha val="40000"/>
              </a:prstClr>
            </a:outerShdw>
          </a:effectLst>
        </p:spPr>
        <p:txBody>
          <a:bodyPr>
            <a:prstTxWarp prst="textNoShape">
              <a:avLst/>
            </a:prstTxWarp>
          </a:bodyPr>
          <a:lstStyle/>
          <a:p>
            <a:endParaRPr lang="en-US">
              <a:solidFill>
                <a:srgbClr val="0D0D0D"/>
              </a:solidFill>
              <a:latin typeface="Calibri Light" charset="0"/>
              <a:ea typeface="Calibri Light" charset="0"/>
              <a:cs typeface="Calibri Light" charset="0"/>
            </a:endParaRPr>
          </a:p>
        </p:txBody>
      </p:sp>
      <p:sp>
        <p:nvSpPr>
          <p:cNvPr id="78" name="Line 10"/>
          <p:cNvSpPr>
            <a:spLocks noChangeShapeType="1"/>
          </p:cNvSpPr>
          <p:nvPr/>
        </p:nvSpPr>
        <p:spPr bwMode="auto">
          <a:xfrm>
            <a:off x="4462880" y="1933572"/>
            <a:ext cx="0" cy="598931"/>
          </a:xfrm>
          <a:prstGeom prst="line">
            <a:avLst/>
          </a:prstGeom>
          <a:noFill/>
          <a:ln w="101600">
            <a:solidFill>
              <a:srgbClr val="5F5F5F"/>
            </a:solidFill>
            <a:round/>
            <a:headEnd/>
            <a:tailEnd type="triangle" w="med" len="med"/>
          </a:ln>
          <a:effectLst>
            <a:outerShdw blurRad="63500" sx="102000" sy="102000" algn="ctr" rotWithShape="0">
              <a:prstClr val="black">
                <a:alpha val="40000"/>
              </a:prstClr>
            </a:outerShdw>
          </a:effectLst>
        </p:spPr>
        <p:txBody>
          <a:bodyPr>
            <a:prstTxWarp prst="textNoShape">
              <a:avLst/>
            </a:prstTxWarp>
          </a:bodyPr>
          <a:lstStyle/>
          <a:p>
            <a:endParaRPr lang="en-US">
              <a:solidFill>
                <a:srgbClr val="0D0D0D"/>
              </a:solidFill>
              <a:latin typeface="Calibri Light" charset="0"/>
              <a:ea typeface="Calibri Light" charset="0"/>
              <a:cs typeface="Calibri Light" charset="0"/>
            </a:endParaRPr>
          </a:p>
        </p:txBody>
      </p:sp>
      <p:sp>
        <p:nvSpPr>
          <p:cNvPr id="56" name="Text Box 20"/>
          <p:cNvSpPr txBox="1">
            <a:spLocks noChangeArrowheads="1"/>
          </p:cNvSpPr>
          <p:nvPr/>
        </p:nvSpPr>
        <p:spPr bwMode="auto">
          <a:xfrm>
            <a:off x="2754415" y="3369292"/>
            <a:ext cx="1144064" cy="276999"/>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a:solidFill>
                  <a:schemeClr val="accent5">
                    <a:lumMod val="75000"/>
                  </a:schemeClr>
                </a:solidFill>
                <a:latin typeface="Calibri" charset="0"/>
                <a:ea typeface="Calibri" charset="0"/>
                <a:cs typeface="Calibri" charset="0"/>
              </a:rPr>
              <a:t>5</a:t>
            </a:r>
            <a:r>
              <a:rPr lang="en-US" sz="1200" dirty="0" smtClean="0">
                <a:solidFill>
                  <a:schemeClr val="accent5">
                    <a:lumMod val="75000"/>
                  </a:schemeClr>
                </a:solidFill>
                <a:latin typeface="Calibri" charset="0"/>
                <a:ea typeface="Calibri" charset="0"/>
                <a:cs typeface="Calibri" charset="0"/>
              </a:rPr>
              <a:t>. </a:t>
            </a:r>
            <a:r>
              <a:rPr lang="en-US" sz="1200" dirty="0" err="1" smtClean="0">
                <a:solidFill>
                  <a:schemeClr val="accent5">
                    <a:lumMod val="75000"/>
                  </a:schemeClr>
                </a:solidFill>
                <a:latin typeface="Calibri" charset="0"/>
                <a:ea typeface="Calibri" charset="0"/>
                <a:cs typeface="Calibri" charset="0"/>
              </a:rPr>
              <a:t>mizuRoute</a:t>
            </a:r>
            <a:endParaRPr lang="en-US" sz="1200" dirty="0">
              <a:solidFill>
                <a:schemeClr val="accent5">
                  <a:lumMod val="75000"/>
                </a:schemeClr>
              </a:solidFill>
              <a:latin typeface="Calibri" charset="0"/>
              <a:ea typeface="Calibri" charset="0"/>
              <a:cs typeface="Calibri" charset="0"/>
            </a:endParaRPr>
          </a:p>
        </p:txBody>
      </p:sp>
      <p:sp>
        <p:nvSpPr>
          <p:cNvPr id="5" name="TextBox 4"/>
          <p:cNvSpPr txBox="1"/>
          <p:nvPr/>
        </p:nvSpPr>
        <p:spPr>
          <a:xfrm>
            <a:off x="190854" y="52037"/>
            <a:ext cx="6514746" cy="553998"/>
          </a:xfrm>
          <a:prstGeom prst="rect">
            <a:avLst/>
          </a:prstGeom>
          <a:noFill/>
        </p:spPr>
        <p:txBody>
          <a:bodyPr wrap="square" rtlCol="0">
            <a:spAutoFit/>
          </a:bodyPr>
          <a:lstStyle/>
          <a:p>
            <a:pPr algn="ctr"/>
            <a:r>
              <a:rPr lang="en-US" sz="3000" dirty="0" smtClean="0">
                <a:latin typeface="Calibri Light" charset="0"/>
                <a:ea typeface="Calibri Light" charset="0"/>
                <a:cs typeface="Calibri Light" charset="0"/>
              </a:rPr>
              <a:t>Climate Impacts Modeling Chain</a:t>
            </a:r>
            <a:endParaRPr lang="en-US" sz="3000" dirty="0">
              <a:latin typeface="Calibri Light" charset="0"/>
              <a:ea typeface="Calibri Light" charset="0"/>
              <a:cs typeface="Calibri Light" charset="0"/>
            </a:endParaRPr>
          </a:p>
        </p:txBody>
      </p:sp>
      <p:sp>
        <p:nvSpPr>
          <p:cNvPr id="7" name="Text Box 20"/>
          <p:cNvSpPr txBox="1">
            <a:spLocks noChangeArrowheads="1"/>
          </p:cNvSpPr>
          <p:nvPr/>
        </p:nvSpPr>
        <p:spPr bwMode="auto">
          <a:xfrm>
            <a:off x="749133" y="3384897"/>
            <a:ext cx="1966597"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550" i="1" dirty="0" smtClean="0">
                <a:solidFill>
                  <a:srgbClr val="0D0D0D"/>
                </a:solidFill>
                <a:latin typeface="Calibri Light" charset="0"/>
                <a:ea typeface="Calibri Light" charset="0"/>
                <a:cs typeface="Calibri Light" charset="0"/>
              </a:rPr>
              <a:t>stream routing</a:t>
            </a:r>
          </a:p>
        </p:txBody>
      </p:sp>
      <p:sp>
        <p:nvSpPr>
          <p:cNvPr id="8" name="AutoShape 13"/>
          <p:cNvSpPr>
            <a:spLocks noChangeArrowheads="1"/>
          </p:cNvSpPr>
          <p:nvPr/>
        </p:nvSpPr>
        <p:spPr bwMode="auto">
          <a:xfrm>
            <a:off x="3961038" y="1128928"/>
            <a:ext cx="1889908" cy="814182"/>
          </a:xfrm>
          <a:prstGeom prst="roundRect">
            <a:avLst>
              <a:gd name="adj" fmla="val 16667"/>
            </a:avLst>
          </a:prstGeom>
          <a:solidFill>
            <a:schemeClr val="bg1"/>
          </a:solidFill>
          <a:ln w="38100">
            <a:solidFill>
              <a:schemeClr val="tx1">
                <a:lumMod val="65000"/>
                <a:lumOff val="35000"/>
              </a:schemeClr>
            </a:solidFill>
            <a:round/>
            <a:headEnd/>
            <a:tailEnd/>
          </a:ln>
          <a:effectLst>
            <a:outerShdw blurRad="63500" sx="102000" sy="102000" algn="ctr" rotWithShape="0">
              <a:prstClr val="black">
                <a:alpha val="40000"/>
              </a:prstClr>
            </a:outerShdw>
          </a:effectLst>
        </p:spPr>
        <p:txBody>
          <a:bodyPr wrap="none" anchor="ctr" anchorCtr="0">
            <a:prstTxWarp prst="textNoShape">
              <a:avLst/>
            </a:prstTxWarp>
          </a:bodyPr>
          <a:lstStyle/>
          <a:p>
            <a:pPr algn="ctr"/>
            <a:r>
              <a:rPr lang="en-US" sz="1550" dirty="0" smtClean="0">
                <a:solidFill>
                  <a:srgbClr val="0D0D0D"/>
                </a:solidFill>
                <a:latin typeface="Calibri Light" charset="0"/>
                <a:ea typeface="Calibri Light" charset="0"/>
                <a:cs typeface="Calibri Light" charset="0"/>
              </a:rPr>
              <a:t>Observed </a:t>
            </a:r>
            <a:r>
              <a:rPr lang="en-US" sz="1550" dirty="0" err="1" smtClean="0">
                <a:solidFill>
                  <a:srgbClr val="0D0D0D"/>
                </a:solidFill>
                <a:latin typeface="Calibri Light" charset="0"/>
                <a:ea typeface="Calibri Light" charset="0"/>
                <a:cs typeface="Calibri Light" charset="0"/>
              </a:rPr>
              <a:t>forcings</a:t>
            </a:r>
            <a:r>
              <a:rPr lang="en-US" sz="1550" dirty="0" smtClean="0">
                <a:solidFill>
                  <a:srgbClr val="0D0D0D"/>
                </a:solidFill>
                <a:latin typeface="Calibri Light" charset="0"/>
                <a:ea typeface="Calibri Light" charset="0"/>
                <a:cs typeface="Calibri Light" charset="0"/>
              </a:rPr>
              <a:t> </a:t>
            </a:r>
          </a:p>
          <a:p>
            <a:pPr algn="ctr"/>
            <a:r>
              <a:rPr lang="en-US" sz="1550" dirty="0">
                <a:solidFill>
                  <a:srgbClr val="0D0D0D"/>
                </a:solidFill>
                <a:latin typeface="Calibri Light" charset="0"/>
                <a:ea typeface="Calibri Light" charset="0"/>
                <a:cs typeface="Calibri Light" charset="0"/>
              </a:rPr>
              <a:t>e</a:t>
            </a:r>
            <a:r>
              <a:rPr lang="en-US" sz="1550" dirty="0" smtClean="0">
                <a:solidFill>
                  <a:srgbClr val="0D0D0D"/>
                </a:solidFill>
                <a:latin typeface="Calibri Light" charset="0"/>
                <a:ea typeface="Calibri Light" charset="0"/>
                <a:cs typeface="Calibri Light" charset="0"/>
              </a:rPr>
              <a:t>nsembles &amp; </a:t>
            </a:r>
          </a:p>
          <a:p>
            <a:pPr algn="ctr"/>
            <a:r>
              <a:rPr lang="en-US" sz="1550" dirty="0" smtClean="0">
                <a:solidFill>
                  <a:srgbClr val="0D0D0D"/>
                </a:solidFill>
                <a:latin typeface="Calibri Light" charset="0"/>
                <a:ea typeface="Calibri Light" charset="0"/>
                <a:cs typeface="Calibri Light" charset="0"/>
              </a:rPr>
              <a:t>Climate Models </a:t>
            </a:r>
          </a:p>
        </p:txBody>
      </p:sp>
      <p:sp>
        <p:nvSpPr>
          <p:cNvPr id="9" name="Line 10"/>
          <p:cNvSpPr>
            <a:spLocks noChangeShapeType="1"/>
          </p:cNvSpPr>
          <p:nvPr/>
        </p:nvSpPr>
        <p:spPr bwMode="auto">
          <a:xfrm>
            <a:off x="1210439" y="1926136"/>
            <a:ext cx="0" cy="598931"/>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Calibri Light" charset="0"/>
              <a:ea typeface="Calibri Light" charset="0"/>
              <a:cs typeface="Calibri Light" charset="0"/>
            </a:endParaRPr>
          </a:p>
        </p:txBody>
      </p:sp>
      <p:sp>
        <p:nvSpPr>
          <p:cNvPr id="10" name="AutoShape 13"/>
          <p:cNvSpPr>
            <a:spLocks noChangeArrowheads="1"/>
          </p:cNvSpPr>
          <p:nvPr/>
        </p:nvSpPr>
        <p:spPr bwMode="auto">
          <a:xfrm>
            <a:off x="577487" y="2541719"/>
            <a:ext cx="1889908" cy="822374"/>
          </a:xfrm>
          <a:prstGeom prst="roundRect">
            <a:avLst>
              <a:gd name="adj" fmla="val 16667"/>
            </a:avLst>
          </a:prstGeom>
          <a:noFill/>
          <a:ln w="38100">
            <a:solidFill>
              <a:schemeClr val="tx1">
                <a:lumMod val="65000"/>
                <a:lumOff val="35000"/>
              </a:schemeClr>
            </a:solidFill>
            <a:round/>
            <a:headEnd/>
            <a:tailEnd/>
          </a:ln>
          <a:effectLst/>
        </p:spPr>
        <p:txBody>
          <a:bodyPr wrap="none" anchor="ctr" anchorCtr="0">
            <a:prstTxWarp prst="textNoShape">
              <a:avLst/>
            </a:prstTxWarp>
          </a:bodyPr>
          <a:lstStyle/>
          <a:p>
            <a:pPr algn="ctr"/>
            <a:r>
              <a:rPr lang="en-US" sz="1550" dirty="0" smtClean="0">
                <a:solidFill>
                  <a:srgbClr val="0D0D0D"/>
                </a:solidFill>
                <a:latin typeface="Calibri Light" charset="0"/>
                <a:ea typeface="Calibri Light" charset="0"/>
                <a:cs typeface="Calibri Light" charset="0"/>
              </a:rPr>
              <a:t>Hydrology Model </a:t>
            </a:r>
          </a:p>
          <a:p>
            <a:pPr algn="ctr"/>
            <a:r>
              <a:rPr lang="en-US" sz="1000" dirty="0" smtClean="0">
                <a:solidFill>
                  <a:srgbClr val="0D0D0D"/>
                </a:solidFill>
                <a:latin typeface="Calibri Light" charset="0"/>
                <a:ea typeface="Calibri Light" charset="0"/>
                <a:cs typeface="Calibri Light" charset="0"/>
              </a:rPr>
              <a:t>(single model, </a:t>
            </a:r>
          </a:p>
          <a:p>
            <a:pPr algn="ctr"/>
            <a:r>
              <a:rPr lang="en-US" sz="1000" dirty="0" smtClean="0">
                <a:solidFill>
                  <a:srgbClr val="0D0D0D"/>
                </a:solidFill>
                <a:latin typeface="Calibri Light" charset="0"/>
                <a:ea typeface="Calibri Light" charset="0"/>
                <a:cs typeface="Calibri Light" charset="0"/>
              </a:rPr>
              <a:t>single parameterization)</a:t>
            </a:r>
            <a:endParaRPr lang="en-US" sz="1000" dirty="0">
              <a:solidFill>
                <a:srgbClr val="0D0D0D"/>
              </a:solidFill>
              <a:latin typeface="Calibri Light" charset="0"/>
              <a:ea typeface="Calibri Light" charset="0"/>
              <a:cs typeface="Calibri Light" charset="0"/>
            </a:endParaRPr>
          </a:p>
        </p:txBody>
      </p:sp>
      <p:sp>
        <p:nvSpPr>
          <p:cNvPr id="12" name="Text Box 20"/>
          <p:cNvSpPr txBox="1">
            <a:spLocks noChangeArrowheads="1"/>
          </p:cNvSpPr>
          <p:nvPr/>
        </p:nvSpPr>
        <p:spPr bwMode="auto">
          <a:xfrm>
            <a:off x="531474" y="1932376"/>
            <a:ext cx="1966597"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550" i="1" dirty="0" smtClean="0">
                <a:solidFill>
                  <a:srgbClr val="0D0D0D"/>
                </a:solidFill>
                <a:latin typeface="Calibri Light" charset="0"/>
                <a:ea typeface="Calibri Light" charset="0"/>
                <a:cs typeface="Calibri Light" charset="0"/>
              </a:rPr>
              <a:t>downscaling</a:t>
            </a:r>
            <a:endParaRPr lang="en-US" sz="1550" i="1" dirty="0">
              <a:solidFill>
                <a:srgbClr val="0D0D0D"/>
              </a:solidFill>
              <a:latin typeface="Calibri Light" charset="0"/>
              <a:ea typeface="Calibri Light" charset="0"/>
              <a:cs typeface="Calibri Light" charset="0"/>
            </a:endParaRPr>
          </a:p>
        </p:txBody>
      </p:sp>
      <p:sp>
        <p:nvSpPr>
          <p:cNvPr id="15" name="AutoShape 13"/>
          <p:cNvSpPr>
            <a:spLocks noChangeArrowheads="1"/>
          </p:cNvSpPr>
          <p:nvPr/>
        </p:nvSpPr>
        <p:spPr bwMode="auto">
          <a:xfrm>
            <a:off x="178066" y="4042042"/>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chemeClr val="accent2"/>
                </a:solidFill>
                <a:latin typeface="Calibri Light" charset="0"/>
                <a:ea typeface="Calibri Light" charset="0"/>
                <a:cs typeface="Calibri Light" charset="0"/>
              </a:rPr>
              <a:t>Climate </a:t>
            </a:r>
          </a:p>
          <a:p>
            <a:pPr algn="ctr"/>
            <a:r>
              <a:rPr lang="en-US" sz="2200" dirty="0" smtClean="0">
                <a:solidFill>
                  <a:schemeClr val="accent2"/>
                </a:solidFill>
                <a:latin typeface="Calibri Light" charset="0"/>
                <a:ea typeface="Calibri Light" charset="0"/>
                <a:cs typeface="Calibri Light" charset="0"/>
              </a:rPr>
              <a:t>Impact</a:t>
            </a:r>
          </a:p>
        </p:txBody>
      </p:sp>
      <p:sp>
        <p:nvSpPr>
          <p:cNvPr id="22" name="Text Box 20"/>
          <p:cNvSpPr txBox="1">
            <a:spLocks noChangeArrowheads="1"/>
          </p:cNvSpPr>
          <p:nvPr/>
        </p:nvSpPr>
        <p:spPr bwMode="auto">
          <a:xfrm>
            <a:off x="1321946" y="2139545"/>
            <a:ext cx="1853303" cy="400110"/>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000" i="1" dirty="0" smtClean="0">
                <a:solidFill>
                  <a:srgbClr val="0D0D0D"/>
                </a:solidFill>
                <a:latin typeface="Calibri Light" charset="0"/>
                <a:ea typeface="Calibri Light" charset="0"/>
                <a:cs typeface="Calibri Light" charset="0"/>
              </a:rPr>
              <a:t>(</a:t>
            </a:r>
            <a:r>
              <a:rPr lang="en-US" sz="1000" i="1" dirty="0">
                <a:solidFill>
                  <a:srgbClr val="0D0D0D"/>
                </a:solidFill>
                <a:latin typeface="Calibri Light" charset="0"/>
                <a:ea typeface="Calibri Light" charset="0"/>
                <a:cs typeface="Calibri Light" charset="0"/>
              </a:rPr>
              <a:t>statistical </a:t>
            </a:r>
            <a:r>
              <a:rPr lang="en-US" sz="1000" i="1" dirty="0" smtClean="0">
                <a:solidFill>
                  <a:srgbClr val="0D0D0D"/>
                </a:solidFill>
                <a:latin typeface="Calibri Light" charset="0"/>
                <a:ea typeface="Calibri Light" charset="0"/>
                <a:cs typeface="Calibri Light" charset="0"/>
              </a:rPr>
              <a:t>re-scaling, computation-limited dynamical)</a:t>
            </a:r>
            <a:endParaRPr lang="en-US" sz="1000" i="1" dirty="0">
              <a:solidFill>
                <a:srgbClr val="0D0D0D"/>
              </a:solidFill>
              <a:latin typeface="Calibri Light" charset="0"/>
              <a:ea typeface="Calibri Light" charset="0"/>
              <a:cs typeface="Calibri Light" charset="0"/>
            </a:endParaRPr>
          </a:p>
        </p:txBody>
      </p:sp>
      <p:sp>
        <p:nvSpPr>
          <p:cNvPr id="23" name="Text Box 20"/>
          <p:cNvSpPr txBox="1">
            <a:spLocks noChangeArrowheads="1"/>
          </p:cNvSpPr>
          <p:nvPr/>
        </p:nvSpPr>
        <p:spPr bwMode="auto">
          <a:xfrm>
            <a:off x="808997" y="3575778"/>
            <a:ext cx="1395357" cy="246221"/>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000" i="1" dirty="0" smtClean="0">
                <a:solidFill>
                  <a:srgbClr val="0D0D0D"/>
                </a:solidFill>
                <a:latin typeface="Calibri Light" charset="0"/>
                <a:ea typeface="Calibri Light" charset="0"/>
                <a:cs typeface="Calibri Light" charset="0"/>
              </a:rPr>
              <a:t>(grid-based)</a:t>
            </a:r>
            <a:endParaRPr lang="en-US" sz="1000" i="1" dirty="0">
              <a:solidFill>
                <a:srgbClr val="0D0D0D"/>
              </a:solidFill>
              <a:latin typeface="Calibri Light" charset="0"/>
              <a:ea typeface="Calibri Light" charset="0"/>
              <a:cs typeface="Calibri Light" charset="0"/>
            </a:endParaRPr>
          </a:p>
        </p:txBody>
      </p:sp>
      <p:sp>
        <p:nvSpPr>
          <p:cNvPr id="34" name="Line 10"/>
          <p:cNvSpPr>
            <a:spLocks noChangeShapeType="1"/>
          </p:cNvSpPr>
          <p:nvPr/>
        </p:nvSpPr>
        <p:spPr bwMode="auto">
          <a:xfrm>
            <a:off x="1221587" y="3367011"/>
            <a:ext cx="0" cy="598931"/>
          </a:xfrm>
          <a:prstGeom prst="line">
            <a:avLst/>
          </a:prstGeom>
          <a:noFill/>
          <a:ln w="101600">
            <a:solidFill>
              <a:srgbClr val="5F5F5F"/>
            </a:solidFill>
            <a:round/>
            <a:headEnd/>
            <a:tailEnd type="triangle" w="med" len="med"/>
          </a:ln>
          <a:effectLst/>
        </p:spPr>
        <p:txBody>
          <a:bodyPr>
            <a:prstTxWarp prst="textNoShape">
              <a:avLst/>
            </a:prstTxWarp>
          </a:bodyPr>
          <a:lstStyle/>
          <a:p>
            <a:endParaRPr lang="en-US">
              <a:solidFill>
                <a:srgbClr val="0D0D0D"/>
              </a:solidFill>
              <a:latin typeface="Calibri Light" charset="0"/>
              <a:ea typeface="Calibri Light" charset="0"/>
              <a:cs typeface="Calibri Light" charset="0"/>
            </a:endParaRPr>
          </a:p>
        </p:txBody>
      </p:sp>
      <p:sp>
        <p:nvSpPr>
          <p:cNvPr id="38" name="Text Box 20"/>
          <p:cNvSpPr txBox="1">
            <a:spLocks noChangeArrowheads="1"/>
          </p:cNvSpPr>
          <p:nvPr/>
        </p:nvSpPr>
        <p:spPr bwMode="auto">
          <a:xfrm>
            <a:off x="577487" y="714554"/>
            <a:ext cx="1889908" cy="338554"/>
          </a:xfrm>
          <a:prstGeom prst="rect">
            <a:avLst/>
          </a:prstGeom>
          <a:noFill/>
          <a:ln w="9525">
            <a:noFill/>
            <a:miter lim="800000"/>
            <a:headEnd/>
            <a:tailEnd/>
          </a:ln>
          <a:effectLst/>
        </p:spPr>
        <p:txBody>
          <a:bodyPr wrap="square">
            <a:prstTxWarp prst="textNoShape">
              <a:avLst/>
            </a:prstTxWarp>
            <a:spAutoFit/>
          </a:bodyPr>
          <a:lstStyle/>
          <a:p>
            <a:pPr algn="ctr">
              <a:spcBef>
                <a:spcPct val="50000"/>
              </a:spcBef>
              <a:spcAft>
                <a:spcPts val="600"/>
              </a:spcAft>
            </a:pPr>
            <a:r>
              <a:rPr lang="en-US" sz="1600" dirty="0" smtClean="0">
                <a:latin typeface="Calibri Light" charset="0"/>
                <a:ea typeface="Calibri Light" charset="0"/>
                <a:cs typeface="Calibri Light" charset="0"/>
              </a:rPr>
              <a:t>Current generation</a:t>
            </a:r>
            <a:endParaRPr lang="en-US" sz="1600" dirty="0">
              <a:latin typeface="Calibri Light" charset="0"/>
              <a:ea typeface="Calibri Light" charset="0"/>
              <a:cs typeface="Calibri Light" charset="0"/>
            </a:endParaRPr>
          </a:p>
        </p:txBody>
      </p:sp>
      <p:sp>
        <p:nvSpPr>
          <p:cNvPr id="39" name="Text Box 20"/>
          <p:cNvSpPr txBox="1">
            <a:spLocks noChangeArrowheads="1"/>
          </p:cNvSpPr>
          <p:nvPr/>
        </p:nvSpPr>
        <p:spPr bwMode="auto">
          <a:xfrm>
            <a:off x="3952754" y="714554"/>
            <a:ext cx="1898191" cy="338554"/>
          </a:xfrm>
          <a:prstGeom prst="rect">
            <a:avLst/>
          </a:prstGeom>
          <a:noFill/>
          <a:ln w="9525">
            <a:noFill/>
            <a:miter lim="800000"/>
            <a:headEnd/>
            <a:tailEnd/>
          </a:ln>
          <a:effectLst/>
        </p:spPr>
        <p:txBody>
          <a:bodyPr wrap="square">
            <a:prstTxWarp prst="textNoShape">
              <a:avLst/>
            </a:prstTxWarp>
            <a:spAutoFit/>
          </a:bodyPr>
          <a:lstStyle/>
          <a:p>
            <a:pPr algn="ctr">
              <a:spcBef>
                <a:spcPct val="50000"/>
              </a:spcBef>
              <a:spcAft>
                <a:spcPts val="600"/>
              </a:spcAft>
            </a:pPr>
            <a:r>
              <a:rPr lang="en-US" sz="1600" dirty="0" smtClean="0">
                <a:solidFill>
                  <a:srgbClr val="0D0D0D"/>
                </a:solidFill>
                <a:latin typeface="Calibri Light" charset="0"/>
                <a:ea typeface="Calibri Light" charset="0"/>
                <a:cs typeface="Calibri Light" charset="0"/>
              </a:rPr>
              <a:t>Next generation</a:t>
            </a:r>
            <a:endParaRPr lang="en-US" sz="1600" dirty="0">
              <a:solidFill>
                <a:srgbClr val="0D0D0D"/>
              </a:solidFill>
              <a:latin typeface="Calibri Light" charset="0"/>
              <a:ea typeface="Calibri Light" charset="0"/>
              <a:cs typeface="Calibri Light" charset="0"/>
            </a:endParaRPr>
          </a:p>
        </p:txBody>
      </p:sp>
      <p:cxnSp>
        <p:nvCxnSpPr>
          <p:cNvPr id="40" name="Straight Arrow Connector 39"/>
          <p:cNvCxnSpPr/>
          <p:nvPr/>
        </p:nvCxnSpPr>
        <p:spPr>
          <a:xfrm flipV="1">
            <a:off x="2667628" y="3575778"/>
            <a:ext cx="1551324" cy="72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AutoShape 13"/>
          <p:cNvSpPr>
            <a:spLocks noChangeArrowheads="1"/>
          </p:cNvSpPr>
          <p:nvPr/>
        </p:nvSpPr>
        <p:spPr bwMode="auto">
          <a:xfrm>
            <a:off x="3952755" y="2542912"/>
            <a:ext cx="1889908" cy="822374"/>
          </a:xfrm>
          <a:prstGeom prst="roundRect">
            <a:avLst>
              <a:gd name="adj" fmla="val 16667"/>
            </a:avLst>
          </a:prstGeom>
          <a:solidFill>
            <a:schemeClr val="bg1"/>
          </a:solidFill>
          <a:ln w="38100">
            <a:solidFill>
              <a:schemeClr val="tx1">
                <a:lumMod val="65000"/>
                <a:lumOff val="35000"/>
              </a:schemeClr>
            </a:solidFill>
            <a:round/>
            <a:headEnd/>
            <a:tailEnd/>
          </a:ln>
          <a:effectLst>
            <a:outerShdw blurRad="63500" sx="102000" sy="102000" algn="ctr" rotWithShape="0">
              <a:prstClr val="black">
                <a:alpha val="40000"/>
              </a:prstClr>
            </a:outerShdw>
          </a:effectLst>
        </p:spPr>
        <p:txBody>
          <a:bodyPr wrap="none" anchor="ctr" anchorCtr="0">
            <a:prstTxWarp prst="textNoShape">
              <a:avLst/>
            </a:prstTxWarp>
          </a:bodyPr>
          <a:lstStyle/>
          <a:p>
            <a:pPr algn="ctr"/>
            <a:r>
              <a:rPr lang="en-US" sz="1550" dirty="0" smtClean="0">
                <a:solidFill>
                  <a:srgbClr val="0D0D0D"/>
                </a:solidFill>
                <a:latin typeface="Calibri Light" charset="0"/>
                <a:ea typeface="Calibri Light" charset="0"/>
                <a:cs typeface="Calibri Light" charset="0"/>
              </a:rPr>
              <a:t>Flexible Hydrological </a:t>
            </a:r>
          </a:p>
          <a:p>
            <a:pPr algn="ctr"/>
            <a:r>
              <a:rPr lang="en-US" sz="1550" dirty="0" smtClean="0">
                <a:solidFill>
                  <a:srgbClr val="0D0D0D"/>
                </a:solidFill>
                <a:latin typeface="Calibri Light" charset="0"/>
                <a:ea typeface="Calibri Light" charset="0"/>
                <a:cs typeface="Calibri Light" charset="0"/>
              </a:rPr>
              <a:t>Modeling Framework</a:t>
            </a:r>
            <a:endParaRPr lang="en-US" sz="1550" dirty="0">
              <a:solidFill>
                <a:srgbClr val="0D0D0D"/>
              </a:solidFill>
              <a:latin typeface="Calibri Light" charset="0"/>
              <a:ea typeface="Calibri Light" charset="0"/>
              <a:cs typeface="Calibri Light" charset="0"/>
            </a:endParaRPr>
          </a:p>
        </p:txBody>
      </p:sp>
      <p:cxnSp>
        <p:nvCxnSpPr>
          <p:cNvPr id="46" name="Straight Arrow Connector 45"/>
          <p:cNvCxnSpPr/>
          <p:nvPr/>
        </p:nvCxnSpPr>
        <p:spPr>
          <a:xfrm>
            <a:off x="1955897" y="4405464"/>
            <a:ext cx="1942582" cy="14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AutoShape 13"/>
          <p:cNvSpPr>
            <a:spLocks noChangeArrowheads="1"/>
          </p:cNvSpPr>
          <p:nvPr/>
        </p:nvSpPr>
        <p:spPr bwMode="auto">
          <a:xfrm>
            <a:off x="3711885" y="4054751"/>
            <a:ext cx="2438475" cy="622958"/>
          </a:xfrm>
          <a:prstGeom prst="roundRect">
            <a:avLst>
              <a:gd name="adj" fmla="val 16667"/>
            </a:avLst>
          </a:prstGeom>
          <a:noFill/>
          <a:ln w="76200">
            <a:noFill/>
            <a:round/>
            <a:headEnd/>
            <a:tailEnd/>
          </a:ln>
          <a:effectLst/>
        </p:spPr>
        <p:txBody>
          <a:bodyPr wrap="none" anchor="ctr">
            <a:prstTxWarp prst="textNoShape">
              <a:avLst/>
            </a:prstTxWarp>
          </a:bodyPr>
          <a:lstStyle/>
          <a:p>
            <a:pPr algn="ctr"/>
            <a:r>
              <a:rPr lang="en-US" sz="2200" dirty="0" smtClean="0">
                <a:solidFill>
                  <a:schemeClr val="accent2"/>
                </a:solidFill>
                <a:latin typeface="Calibri Light" charset="0"/>
                <a:ea typeface="Calibri Light" charset="0"/>
                <a:cs typeface="Calibri Light" charset="0"/>
              </a:rPr>
              <a:t>Climate Impact </a:t>
            </a:r>
          </a:p>
          <a:p>
            <a:pPr algn="ctr"/>
            <a:r>
              <a:rPr lang="en-US" sz="2200" dirty="0" smtClean="0">
                <a:solidFill>
                  <a:schemeClr val="accent2"/>
                </a:solidFill>
                <a:latin typeface="Calibri Light" charset="0"/>
                <a:ea typeface="Calibri Light" charset="0"/>
                <a:cs typeface="Calibri Light" charset="0"/>
              </a:rPr>
              <a:t>&amp; Adaptations</a:t>
            </a:r>
            <a:endParaRPr lang="en-US" sz="2200" dirty="0">
              <a:solidFill>
                <a:schemeClr val="accent2"/>
              </a:solidFill>
              <a:latin typeface="Calibri Light" charset="0"/>
              <a:ea typeface="Calibri Light" charset="0"/>
              <a:cs typeface="Calibri Light" charset="0"/>
            </a:endParaRPr>
          </a:p>
        </p:txBody>
      </p:sp>
      <p:cxnSp>
        <p:nvCxnSpPr>
          <p:cNvPr id="49" name="Straight Arrow Connector 48"/>
          <p:cNvCxnSpPr/>
          <p:nvPr/>
        </p:nvCxnSpPr>
        <p:spPr>
          <a:xfrm>
            <a:off x="2551834" y="1470102"/>
            <a:ext cx="134664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AutoShape 13"/>
          <p:cNvSpPr>
            <a:spLocks noChangeArrowheads="1"/>
          </p:cNvSpPr>
          <p:nvPr/>
        </p:nvSpPr>
        <p:spPr bwMode="auto">
          <a:xfrm>
            <a:off x="584923" y="1127627"/>
            <a:ext cx="1889908" cy="814182"/>
          </a:xfrm>
          <a:prstGeom prst="roundRect">
            <a:avLst>
              <a:gd name="adj" fmla="val 16667"/>
            </a:avLst>
          </a:prstGeom>
          <a:solidFill>
            <a:schemeClr val="bg1"/>
          </a:solidFill>
          <a:ln w="38100">
            <a:solidFill>
              <a:schemeClr val="tx1">
                <a:lumMod val="65000"/>
                <a:lumOff val="35000"/>
              </a:schemeClr>
            </a:solidFill>
            <a:round/>
            <a:headEnd/>
            <a:tailEnd/>
          </a:ln>
          <a:effectLst>
            <a:outerShdw blurRad="50800" dist="25400" dir="10800000" algn="r" rotWithShape="0">
              <a:prstClr val="black">
                <a:alpha val="40000"/>
              </a:prstClr>
            </a:outerShdw>
          </a:effectLst>
        </p:spPr>
        <p:txBody>
          <a:bodyPr wrap="none" anchor="ctr" anchorCtr="0">
            <a:prstTxWarp prst="textNoShape">
              <a:avLst/>
            </a:prstTxWarp>
          </a:bodyPr>
          <a:lstStyle/>
          <a:p>
            <a:pPr algn="ctr"/>
            <a:r>
              <a:rPr lang="en-US" sz="1550" dirty="0" smtClean="0">
                <a:solidFill>
                  <a:srgbClr val="0D0D0D"/>
                </a:solidFill>
                <a:latin typeface="Calibri Light" charset="0"/>
                <a:ea typeface="Calibri Light" charset="0"/>
                <a:cs typeface="Calibri Light" charset="0"/>
              </a:rPr>
              <a:t>Observed </a:t>
            </a:r>
            <a:r>
              <a:rPr lang="en-US" sz="1550" dirty="0" err="1">
                <a:solidFill>
                  <a:srgbClr val="0D0D0D"/>
                </a:solidFill>
                <a:latin typeface="Calibri Light" charset="0"/>
                <a:ea typeface="Calibri Light" charset="0"/>
                <a:cs typeface="Calibri Light" charset="0"/>
              </a:rPr>
              <a:t>f</a:t>
            </a:r>
            <a:r>
              <a:rPr lang="en-US" sz="1550" dirty="0" err="1" smtClean="0">
                <a:solidFill>
                  <a:srgbClr val="0D0D0D"/>
                </a:solidFill>
                <a:latin typeface="Calibri Light" charset="0"/>
                <a:ea typeface="Calibri Light" charset="0"/>
                <a:cs typeface="Calibri Light" charset="0"/>
              </a:rPr>
              <a:t>orcings</a:t>
            </a:r>
            <a:r>
              <a:rPr lang="en-US" sz="1550" dirty="0" smtClean="0">
                <a:solidFill>
                  <a:srgbClr val="0D0D0D"/>
                </a:solidFill>
                <a:latin typeface="Calibri Light" charset="0"/>
                <a:ea typeface="Calibri Light" charset="0"/>
                <a:cs typeface="Calibri Light" charset="0"/>
              </a:rPr>
              <a:t> </a:t>
            </a:r>
          </a:p>
          <a:p>
            <a:pPr algn="ctr"/>
            <a:r>
              <a:rPr lang="en-US" sz="1550" dirty="0" smtClean="0">
                <a:solidFill>
                  <a:srgbClr val="0D0D0D"/>
                </a:solidFill>
                <a:latin typeface="Calibri Light" charset="0"/>
                <a:ea typeface="Calibri Light" charset="0"/>
                <a:cs typeface="Calibri Light" charset="0"/>
              </a:rPr>
              <a:t>&amp;</a:t>
            </a:r>
            <a:r>
              <a:rPr lang="en-US" sz="1550" dirty="0">
                <a:solidFill>
                  <a:srgbClr val="0D0D0D"/>
                </a:solidFill>
                <a:latin typeface="Calibri Light" charset="0"/>
                <a:ea typeface="Calibri Light" charset="0"/>
                <a:cs typeface="Calibri Light" charset="0"/>
              </a:rPr>
              <a:t> </a:t>
            </a:r>
            <a:r>
              <a:rPr lang="en-US" sz="1550" dirty="0" smtClean="0">
                <a:solidFill>
                  <a:srgbClr val="0D0D0D"/>
                </a:solidFill>
                <a:latin typeface="Calibri Light" charset="0"/>
                <a:ea typeface="Calibri Light" charset="0"/>
                <a:cs typeface="Calibri Light" charset="0"/>
              </a:rPr>
              <a:t>Climate Models </a:t>
            </a:r>
          </a:p>
        </p:txBody>
      </p:sp>
      <p:sp>
        <p:nvSpPr>
          <p:cNvPr id="52" name="Text Box 20"/>
          <p:cNvSpPr txBox="1">
            <a:spLocks noChangeArrowheads="1"/>
          </p:cNvSpPr>
          <p:nvPr/>
        </p:nvSpPr>
        <p:spPr bwMode="auto">
          <a:xfrm>
            <a:off x="2760558" y="1249700"/>
            <a:ext cx="883784" cy="276999"/>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1. GMET</a:t>
            </a:r>
            <a:endParaRPr lang="en-US" sz="1200" dirty="0">
              <a:solidFill>
                <a:schemeClr val="accent5">
                  <a:lumMod val="75000"/>
                </a:schemeClr>
              </a:solidFill>
              <a:latin typeface="Calibri" charset="0"/>
              <a:ea typeface="Calibri" charset="0"/>
              <a:cs typeface="Calibri" charset="0"/>
            </a:endParaRPr>
          </a:p>
        </p:txBody>
      </p:sp>
      <p:sp>
        <p:nvSpPr>
          <p:cNvPr id="53" name="Text Box 20"/>
          <p:cNvSpPr txBox="1">
            <a:spLocks noChangeArrowheads="1"/>
          </p:cNvSpPr>
          <p:nvPr/>
        </p:nvSpPr>
        <p:spPr bwMode="auto">
          <a:xfrm>
            <a:off x="2759572" y="1927788"/>
            <a:ext cx="1367681" cy="276999"/>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a:solidFill>
                  <a:schemeClr val="accent5">
                    <a:lumMod val="75000"/>
                  </a:schemeClr>
                </a:solidFill>
                <a:latin typeface="Calibri" charset="0"/>
                <a:ea typeface="Calibri" charset="0"/>
                <a:cs typeface="Calibri" charset="0"/>
              </a:rPr>
              <a:t>2</a:t>
            </a:r>
            <a:r>
              <a:rPr lang="en-US" sz="1200" dirty="0" smtClean="0">
                <a:solidFill>
                  <a:schemeClr val="accent5">
                    <a:lumMod val="75000"/>
                  </a:schemeClr>
                </a:solidFill>
                <a:latin typeface="Calibri" charset="0"/>
                <a:ea typeface="Calibri" charset="0"/>
                <a:cs typeface="Calibri" charset="0"/>
              </a:rPr>
              <a:t>. ICAR+</a:t>
            </a:r>
            <a:endParaRPr lang="en-US" sz="1200" dirty="0">
              <a:solidFill>
                <a:schemeClr val="accent5">
                  <a:lumMod val="75000"/>
                </a:schemeClr>
              </a:solidFill>
              <a:latin typeface="Calibri" charset="0"/>
              <a:ea typeface="Calibri" charset="0"/>
              <a:cs typeface="Calibri" charset="0"/>
            </a:endParaRPr>
          </a:p>
        </p:txBody>
      </p:sp>
      <p:sp>
        <p:nvSpPr>
          <p:cNvPr id="54" name="Text Box 20"/>
          <p:cNvSpPr txBox="1">
            <a:spLocks noChangeArrowheads="1"/>
          </p:cNvSpPr>
          <p:nvPr/>
        </p:nvSpPr>
        <p:spPr bwMode="auto">
          <a:xfrm>
            <a:off x="2750459" y="2904505"/>
            <a:ext cx="948040" cy="285230"/>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4. MPR-flex</a:t>
            </a:r>
            <a:endParaRPr lang="en-US" sz="1200" dirty="0">
              <a:solidFill>
                <a:schemeClr val="accent5">
                  <a:lumMod val="75000"/>
                </a:schemeClr>
              </a:solidFill>
              <a:latin typeface="Calibri" charset="0"/>
              <a:ea typeface="Calibri" charset="0"/>
              <a:cs typeface="Calibri" charset="0"/>
            </a:endParaRPr>
          </a:p>
        </p:txBody>
      </p:sp>
      <p:sp>
        <p:nvSpPr>
          <p:cNvPr id="55" name="Text Box 20"/>
          <p:cNvSpPr txBox="1">
            <a:spLocks noChangeArrowheads="1"/>
          </p:cNvSpPr>
          <p:nvPr/>
        </p:nvSpPr>
        <p:spPr bwMode="auto">
          <a:xfrm>
            <a:off x="2755574" y="2589550"/>
            <a:ext cx="893752" cy="277000"/>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3. SUMMA</a:t>
            </a:r>
            <a:endParaRPr lang="en-US" sz="1200" dirty="0">
              <a:solidFill>
                <a:schemeClr val="accent5">
                  <a:lumMod val="75000"/>
                </a:schemeClr>
              </a:solidFill>
              <a:latin typeface="Calibri" charset="0"/>
              <a:ea typeface="Calibri" charset="0"/>
              <a:cs typeface="Calibri" charset="0"/>
            </a:endParaRPr>
          </a:p>
        </p:txBody>
      </p:sp>
      <p:sp>
        <p:nvSpPr>
          <p:cNvPr id="57" name="Text Box 20"/>
          <p:cNvSpPr txBox="1">
            <a:spLocks noChangeArrowheads="1"/>
          </p:cNvSpPr>
          <p:nvPr/>
        </p:nvSpPr>
        <p:spPr bwMode="auto">
          <a:xfrm>
            <a:off x="2760045" y="4180105"/>
            <a:ext cx="1776160" cy="276999"/>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200" dirty="0" smtClean="0">
                <a:solidFill>
                  <a:schemeClr val="accent5">
                    <a:lumMod val="75000"/>
                  </a:schemeClr>
                </a:solidFill>
                <a:latin typeface="Calibri" charset="0"/>
                <a:ea typeface="Calibri" charset="0"/>
                <a:cs typeface="Calibri" charset="0"/>
              </a:rPr>
              <a:t>6. SHARP</a:t>
            </a:r>
            <a:endParaRPr lang="en-US" sz="1200" dirty="0">
              <a:solidFill>
                <a:schemeClr val="accent5">
                  <a:lumMod val="75000"/>
                </a:schemeClr>
              </a:solidFill>
              <a:latin typeface="Calibri" charset="0"/>
              <a:ea typeface="Calibri" charset="0"/>
              <a:cs typeface="Calibri" charset="0"/>
            </a:endParaRPr>
          </a:p>
        </p:txBody>
      </p:sp>
      <p:cxnSp>
        <p:nvCxnSpPr>
          <p:cNvPr id="61" name="Straight Arrow Connector 60"/>
          <p:cNvCxnSpPr/>
          <p:nvPr/>
        </p:nvCxnSpPr>
        <p:spPr>
          <a:xfrm>
            <a:off x="2484716" y="2139545"/>
            <a:ext cx="17969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2540683" y="3122549"/>
            <a:ext cx="1342298" cy="28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2540683" y="2822658"/>
            <a:ext cx="1357796" cy="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 Box 20"/>
          <p:cNvSpPr txBox="1">
            <a:spLocks noChangeArrowheads="1"/>
          </p:cNvSpPr>
          <p:nvPr/>
        </p:nvSpPr>
        <p:spPr bwMode="auto">
          <a:xfrm>
            <a:off x="4001574" y="3381182"/>
            <a:ext cx="1966597"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550" i="1" dirty="0" smtClean="0">
                <a:solidFill>
                  <a:srgbClr val="0D0D0D"/>
                </a:solidFill>
                <a:latin typeface="Calibri Light" charset="0"/>
                <a:ea typeface="Calibri Light" charset="0"/>
                <a:cs typeface="Calibri Light" charset="0"/>
              </a:rPr>
              <a:t>stream routing</a:t>
            </a:r>
          </a:p>
        </p:txBody>
      </p:sp>
      <p:sp>
        <p:nvSpPr>
          <p:cNvPr id="79" name="Text Box 20"/>
          <p:cNvSpPr txBox="1">
            <a:spLocks noChangeArrowheads="1"/>
          </p:cNvSpPr>
          <p:nvPr/>
        </p:nvSpPr>
        <p:spPr bwMode="auto">
          <a:xfrm>
            <a:off x="3783915" y="1939812"/>
            <a:ext cx="1966597" cy="338554"/>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550" i="1" dirty="0" smtClean="0">
                <a:solidFill>
                  <a:srgbClr val="0D0D0D"/>
                </a:solidFill>
                <a:latin typeface="Calibri Light" charset="0"/>
                <a:ea typeface="Calibri Light" charset="0"/>
                <a:cs typeface="Calibri Light" charset="0"/>
              </a:rPr>
              <a:t>downscaling</a:t>
            </a:r>
            <a:endParaRPr lang="en-US" sz="1550" i="1" dirty="0">
              <a:solidFill>
                <a:srgbClr val="0D0D0D"/>
              </a:solidFill>
              <a:latin typeface="Calibri Light" charset="0"/>
              <a:ea typeface="Calibri Light" charset="0"/>
              <a:cs typeface="Calibri Light" charset="0"/>
            </a:endParaRPr>
          </a:p>
        </p:txBody>
      </p:sp>
      <p:sp>
        <p:nvSpPr>
          <p:cNvPr id="87" name="Text Box 20"/>
          <p:cNvSpPr txBox="1">
            <a:spLocks noChangeArrowheads="1"/>
          </p:cNvSpPr>
          <p:nvPr/>
        </p:nvSpPr>
        <p:spPr bwMode="auto">
          <a:xfrm>
            <a:off x="3972218" y="3583214"/>
            <a:ext cx="1812887" cy="246221"/>
          </a:xfrm>
          <a:prstGeom prst="rect">
            <a:avLst/>
          </a:prstGeom>
          <a:noFill/>
          <a:ln w="9525">
            <a:noFill/>
            <a:miter lim="800000"/>
            <a:headEnd/>
            <a:tailEnd/>
          </a:ln>
          <a:effectLst/>
        </p:spPr>
        <p:txBody>
          <a:bodyPr wrap="square">
            <a:prstTxWarp prst="textNoShape">
              <a:avLst/>
            </a:prstTxWarp>
            <a:spAutoFit/>
          </a:bodyPr>
          <a:lstStyle/>
          <a:p>
            <a:pPr algn="r">
              <a:spcBef>
                <a:spcPct val="50000"/>
              </a:spcBef>
              <a:spcAft>
                <a:spcPts val="600"/>
              </a:spcAft>
            </a:pPr>
            <a:r>
              <a:rPr lang="en-US" sz="1000" i="1" dirty="0" smtClean="0">
                <a:solidFill>
                  <a:srgbClr val="0D0D0D"/>
                </a:solidFill>
                <a:latin typeface="Calibri Light" charset="0"/>
                <a:ea typeface="Calibri Light" charset="0"/>
                <a:cs typeface="Calibri Light" charset="0"/>
              </a:rPr>
              <a:t>(spatially variable)</a:t>
            </a:r>
            <a:endParaRPr lang="en-US" sz="1000" i="1" dirty="0">
              <a:solidFill>
                <a:srgbClr val="0D0D0D"/>
              </a:solidFill>
              <a:latin typeface="Calibri Light" charset="0"/>
              <a:ea typeface="Calibri Light" charset="0"/>
              <a:cs typeface="Calibri Light" charset="0"/>
            </a:endParaRPr>
          </a:p>
        </p:txBody>
      </p:sp>
      <p:sp>
        <p:nvSpPr>
          <p:cNvPr id="88" name="Text Box 20"/>
          <p:cNvSpPr txBox="1">
            <a:spLocks noChangeArrowheads="1"/>
          </p:cNvSpPr>
          <p:nvPr/>
        </p:nvSpPr>
        <p:spPr bwMode="auto">
          <a:xfrm>
            <a:off x="4601331" y="2146856"/>
            <a:ext cx="2040792" cy="400110"/>
          </a:xfrm>
          <a:prstGeom prst="rect">
            <a:avLst/>
          </a:prstGeom>
          <a:noFill/>
          <a:ln w="9525">
            <a:noFill/>
            <a:miter lim="800000"/>
            <a:headEnd/>
            <a:tailEnd/>
          </a:ln>
          <a:effectLst/>
        </p:spPr>
        <p:txBody>
          <a:bodyPr wrap="square">
            <a:prstTxWarp prst="textNoShape">
              <a:avLst/>
            </a:prstTxWarp>
            <a:spAutoFit/>
          </a:bodyPr>
          <a:lstStyle/>
          <a:p>
            <a:pPr>
              <a:spcBef>
                <a:spcPct val="50000"/>
              </a:spcBef>
              <a:spcAft>
                <a:spcPts val="600"/>
              </a:spcAft>
            </a:pPr>
            <a:r>
              <a:rPr lang="en-US" sz="1000" i="1" dirty="0" smtClean="0">
                <a:solidFill>
                  <a:srgbClr val="0D0D0D"/>
                </a:solidFill>
                <a:latin typeface="Calibri Light" charset="0"/>
                <a:ea typeface="Calibri Light" charset="0"/>
                <a:cs typeface="Calibri Light" charset="0"/>
              </a:rPr>
              <a:t>(+ large ensemble quasi-dynamical, </a:t>
            </a:r>
            <a:r>
              <a:rPr lang="en-US" sz="1000" i="1" dirty="0">
                <a:solidFill>
                  <a:srgbClr val="0D0D0D"/>
                </a:solidFill>
                <a:latin typeface="Calibri Light" charset="0"/>
                <a:ea typeface="Calibri Light" charset="0"/>
                <a:cs typeface="Calibri Light" charset="0"/>
              </a:rPr>
              <a:t>circulation-based </a:t>
            </a:r>
            <a:r>
              <a:rPr lang="en-US" sz="1000" i="1" dirty="0" smtClean="0">
                <a:solidFill>
                  <a:srgbClr val="0D0D0D"/>
                </a:solidFill>
                <a:latin typeface="Calibri Light" charset="0"/>
                <a:ea typeface="Calibri Light" charset="0"/>
                <a:cs typeface="Calibri Light" charset="0"/>
              </a:rPr>
              <a:t>statistical)</a:t>
            </a:r>
            <a:endParaRPr lang="en-US" sz="1000" i="1" dirty="0">
              <a:solidFill>
                <a:srgbClr val="0D0D0D"/>
              </a:solidFill>
              <a:latin typeface="Calibri Light" charset="0"/>
              <a:ea typeface="Calibri Light" charset="0"/>
              <a:cs typeface="Calibri Light" charset="0"/>
            </a:endParaRPr>
          </a:p>
        </p:txBody>
      </p:sp>
    </p:spTree>
    <p:extLst>
      <p:ext uri="{BB962C8B-B14F-4D97-AF65-F5344CB8AC3E}">
        <p14:creationId xmlns:p14="http://schemas.microsoft.com/office/powerpoint/2010/main" val="14453964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Hydrologic Storylines</a:t>
            </a:r>
            <a:endParaRPr lang="en-US" dirty="0"/>
          </a:p>
        </p:txBody>
      </p:sp>
      <p:sp>
        <p:nvSpPr>
          <p:cNvPr id="4" name="TextBox 3"/>
          <p:cNvSpPr txBox="1"/>
          <p:nvPr/>
        </p:nvSpPr>
        <p:spPr>
          <a:xfrm>
            <a:off x="400050" y="1371600"/>
            <a:ext cx="6381750" cy="2862322"/>
          </a:xfrm>
          <a:prstGeom prst="rect">
            <a:avLst/>
          </a:prstGeom>
          <a:noFill/>
        </p:spPr>
        <p:txBody>
          <a:bodyPr wrap="square" rtlCol="0">
            <a:spAutoFit/>
          </a:bodyPr>
          <a:lstStyle/>
          <a:p>
            <a:pPr marL="868363" indent="-695325">
              <a:buFont typeface="+mj-lt"/>
              <a:buAutoNum type="romanUcPeriod"/>
            </a:pPr>
            <a:r>
              <a:rPr lang="en-US" sz="3000" dirty="0" smtClean="0">
                <a:latin typeface="+mn-lt"/>
              </a:rPr>
              <a:t>Our motivation</a:t>
            </a:r>
          </a:p>
          <a:p>
            <a:pPr marL="868363" indent="-695325">
              <a:buFont typeface="+mj-lt"/>
              <a:buAutoNum type="romanUcPeriod"/>
            </a:pPr>
            <a:r>
              <a:rPr lang="en-US" sz="3000" dirty="0" smtClean="0">
                <a:latin typeface="+mn-lt"/>
              </a:rPr>
              <a:t>The storylines concept</a:t>
            </a:r>
          </a:p>
          <a:p>
            <a:pPr marL="868363" indent="-695325">
              <a:buFont typeface="+mj-lt"/>
              <a:buAutoNum type="romanUcPeriod"/>
            </a:pPr>
            <a:r>
              <a:rPr lang="en-US" sz="3000" dirty="0" smtClean="0">
                <a:latin typeface="+mn-lt"/>
              </a:rPr>
              <a:t>Opportunities for demonstration projects</a:t>
            </a:r>
          </a:p>
          <a:p>
            <a:pPr marL="868363" indent="-695325">
              <a:buFont typeface="+mj-lt"/>
              <a:buAutoNum type="romanUcPeriod"/>
            </a:pPr>
            <a:r>
              <a:rPr lang="en-US" sz="3000" dirty="0" smtClean="0">
                <a:latin typeface="+mn-lt"/>
              </a:rPr>
              <a:t>Discussion: directions forward</a:t>
            </a:r>
          </a:p>
          <a:p>
            <a:pPr marL="571500" indent="-571500">
              <a:buFont typeface="+mj-lt"/>
              <a:buAutoNum type="romanUcPeriod"/>
            </a:pPr>
            <a:endParaRPr lang="en-US" sz="3000" dirty="0" smtClean="0">
              <a:latin typeface="+mn-lt"/>
            </a:endParaRPr>
          </a:p>
        </p:txBody>
      </p:sp>
    </p:spTree>
    <p:extLst>
      <p:ext uri="{BB962C8B-B14F-4D97-AF65-F5344CB8AC3E}">
        <p14:creationId xmlns:p14="http://schemas.microsoft.com/office/powerpoint/2010/main" val="5786005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Deterministic and probabilistic climate data</a:t>
            </a:r>
            <a:endParaRPr lang="en-US" dirty="0"/>
          </a:p>
        </p:txBody>
      </p:sp>
      <p:sp>
        <p:nvSpPr>
          <p:cNvPr id="4" name="Content Placeholder 2"/>
          <p:cNvSpPr txBox="1">
            <a:spLocks/>
          </p:cNvSpPr>
          <p:nvPr/>
        </p:nvSpPr>
        <p:spPr>
          <a:xfrm>
            <a:off x="152400" y="838200"/>
            <a:ext cx="8686800" cy="3581400"/>
          </a:xfrm>
          <a:prstGeom prst="rect">
            <a:avLst/>
          </a:prstGeom>
        </p:spPr>
        <p:txBody>
          <a:bodyPr vert="horz">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342900" indent="-342900" eaLnBrk="0" hangingPunct="0">
              <a:spcBef>
                <a:spcPct val="30000"/>
              </a:spcBef>
              <a:buClrTx/>
              <a:buFont typeface="Wingdings" charset="2"/>
              <a:buChar char="§"/>
              <a:defRPr/>
            </a:pPr>
            <a:r>
              <a:rPr lang="en-US" sz="2000" dirty="0" smtClean="0"/>
              <a:t>Create gridded climate using methods </a:t>
            </a:r>
            <a:r>
              <a:rPr lang="en-US" sz="2000" dirty="0"/>
              <a:t>outlined in Newman et al. </a:t>
            </a:r>
            <a:r>
              <a:rPr lang="en-US" sz="2000" dirty="0" smtClean="0"/>
              <a:t>[JHM, 2015] for contiguous United States</a:t>
            </a:r>
          </a:p>
          <a:p>
            <a:pPr marL="342900" indent="-342900" eaLnBrk="0" hangingPunct="0">
              <a:spcBef>
                <a:spcPct val="30000"/>
              </a:spcBef>
              <a:buClrTx/>
              <a:buFont typeface="Wingdings" charset="2"/>
              <a:buChar char="§"/>
              <a:defRPr/>
            </a:pPr>
            <a:r>
              <a:rPr lang="en-US" sz="2000" dirty="0"/>
              <a:t>A</a:t>
            </a:r>
            <a:r>
              <a:rPr lang="en-US" sz="2000" dirty="0" smtClean="0"/>
              <a:t>im to account for observational uncertainty (measurements and how measures interpolated across space), especially helpful when observations sparse or terrain complex</a:t>
            </a:r>
          </a:p>
          <a:p>
            <a:pPr marL="342900" indent="-342900" eaLnBrk="0" hangingPunct="0">
              <a:spcBef>
                <a:spcPct val="30000"/>
              </a:spcBef>
              <a:buClrTx/>
              <a:buFont typeface="Wingdings" charset="2"/>
              <a:buChar char="§"/>
              <a:defRPr/>
            </a:pPr>
            <a:r>
              <a:rPr lang="en-US" sz="2000" dirty="0" smtClean="0"/>
              <a:t>Coming soon to Alaska…</a:t>
            </a:r>
          </a:p>
        </p:txBody>
      </p:sp>
      <p:pic>
        <p:nvPicPr>
          <p:cNvPr id="6" name="Picture 5"/>
          <p:cNvPicPr/>
          <p:nvPr/>
        </p:nvPicPr>
        <p:blipFill rotWithShape="1">
          <a:blip r:embed="rId3">
            <a:extLst>
              <a:ext uri="{28A0092B-C50C-407E-A947-70E740481C1C}">
                <a14:useLocalDpi xmlns:a14="http://schemas.microsoft.com/office/drawing/2010/main" val="0"/>
              </a:ext>
            </a:extLst>
          </a:blip>
          <a:srcRect r="48282"/>
          <a:stretch/>
        </p:blipFill>
        <p:spPr bwMode="auto">
          <a:xfrm>
            <a:off x="4267199" y="2552700"/>
            <a:ext cx="4074543" cy="4152900"/>
          </a:xfrm>
          <a:prstGeom prst="rect">
            <a:avLst/>
          </a:prstGeom>
          <a:ln>
            <a:noFill/>
          </a:ln>
          <a:extLst>
            <a:ext uri="{53640926-AAD7-44D8-BBD7-CCE9431645EC}">
              <a14:shadowObscured xmlns:a14="http://schemas.microsoft.com/office/drawing/2010/main"/>
            </a:ext>
          </a:extLst>
        </p:spPr>
      </p:pic>
      <p:sp>
        <p:nvSpPr>
          <p:cNvPr id="7" name="TextBox 6"/>
          <p:cNvSpPr txBox="1"/>
          <p:nvPr/>
        </p:nvSpPr>
        <p:spPr>
          <a:xfrm>
            <a:off x="685800" y="5553611"/>
            <a:ext cx="3581400" cy="1323439"/>
          </a:xfrm>
          <a:prstGeom prst="rect">
            <a:avLst/>
          </a:prstGeom>
          <a:noFill/>
        </p:spPr>
        <p:txBody>
          <a:bodyPr wrap="square" rtlCol="0">
            <a:spAutoFit/>
          </a:bodyPr>
          <a:lstStyle/>
          <a:p>
            <a:r>
              <a:rPr lang="en-US" sz="1600" dirty="0" smtClean="0">
                <a:latin typeface="+mj-lt"/>
              </a:rPr>
              <a:t>Figure: Gridded </a:t>
            </a:r>
            <a:r>
              <a:rPr lang="en-US" sz="1600" dirty="0">
                <a:latin typeface="+mj-lt"/>
              </a:rPr>
              <a:t>precipitation ensemble mean (</a:t>
            </a:r>
            <a:r>
              <a:rPr lang="en-US" sz="1600" dirty="0" smtClean="0">
                <a:latin typeface="+mj-lt"/>
              </a:rPr>
              <a:t>top) </a:t>
            </a:r>
            <a:r>
              <a:rPr lang="en-US" sz="1600" dirty="0">
                <a:latin typeface="+mj-lt"/>
              </a:rPr>
              <a:t>and standard deviation (</a:t>
            </a:r>
            <a:r>
              <a:rPr lang="en-US" sz="1600" dirty="0" smtClean="0">
                <a:latin typeface="+mj-lt"/>
              </a:rPr>
              <a:t>bottom) </a:t>
            </a:r>
            <a:r>
              <a:rPr lang="en-US" sz="1600" dirty="0">
                <a:latin typeface="+mj-lt"/>
              </a:rPr>
              <a:t>during the Mississippi River flood of 1993. </a:t>
            </a:r>
          </a:p>
          <a:p>
            <a:endParaRPr lang="en-US" sz="1600" dirty="0">
              <a:latin typeface="+mj-lt"/>
            </a:endParaRPr>
          </a:p>
        </p:txBody>
      </p:sp>
    </p:spTree>
    <p:extLst>
      <p:ext uri="{BB962C8B-B14F-4D97-AF65-F5344CB8AC3E}">
        <p14:creationId xmlns:p14="http://schemas.microsoft.com/office/powerpoint/2010/main" val="1242518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diff.le.4proposal.Precip.DJF.20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560" y="838200"/>
            <a:ext cx="6080760" cy="6080760"/>
          </a:xfrm>
          <a:prstGeom prst="rect">
            <a:avLst/>
          </a:prstGeom>
        </p:spPr>
      </p:pic>
      <p:sp>
        <p:nvSpPr>
          <p:cNvPr id="2" name="Title 1"/>
          <p:cNvSpPr>
            <a:spLocks noGrp="1"/>
          </p:cNvSpPr>
          <p:nvPr>
            <p:ph type="title"/>
          </p:nvPr>
        </p:nvSpPr>
        <p:spPr>
          <a:xfrm>
            <a:off x="228600" y="0"/>
            <a:ext cx="7391400" cy="619442"/>
          </a:xfrm>
          <a:solidFill>
            <a:schemeClr val="bg1"/>
          </a:solidFill>
        </p:spPr>
        <p:txBody>
          <a:bodyPr>
            <a:normAutofit fontScale="90000"/>
          </a:bodyPr>
          <a:lstStyle/>
          <a:p>
            <a:r>
              <a:rPr lang="en-US" dirty="0" smtClean="0"/>
              <a:t>Internal Variability</a:t>
            </a:r>
            <a:endParaRPr lang="en-US" dirty="0"/>
          </a:p>
        </p:txBody>
      </p:sp>
      <p:sp>
        <p:nvSpPr>
          <p:cNvPr id="4" name="Content Placeholder 2"/>
          <p:cNvSpPr txBox="1">
            <a:spLocks/>
          </p:cNvSpPr>
          <p:nvPr/>
        </p:nvSpPr>
        <p:spPr>
          <a:xfrm>
            <a:off x="-23609" y="2090877"/>
            <a:ext cx="2075929" cy="3161843"/>
          </a:xfrm>
          <a:prstGeom prst="rect">
            <a:avLst/>
          </a:prstGeom>
          <a:solidFill>
            <a:srgbClr val="FFFFFF">
              <a:alpha val="51000"/>
            </a:srgbClr>
          </a:solidFill>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4592" indent="-164592"/>
            <a:r>
              <a:rPr lang="en-US" sz="2400" dirty="0" smtClean="0"/>
              <a:t>30 Member CESM Ensemble</a:t>
            </a:r>
          </a:p>
          <a:p>
            <a:pPr marL="164592" indent="-164592"/>
            <a:endParaRPr lang="en-US" sz="2400" dirty="0" smtClean="0"/>
          </a:p>
          <a:p>
            <a:pPr marL="164592" indent="-164592"/>
            <a:r>
              <a:rPr lang="en-US" sz="2400" dirty="0" smtClean="0"/>
              <a:t>Random Perturbation to the Initial conditions </a:t>
            </a:r>
          </a:p>
          <a:p>
            <a:pPr marL="164592" indent="-164592"/>
            <a:endParaRPr lang="en-US" sz="2400" dirty="0" smtClean="0"/>
          </a:p>
          <a:p>
            <a:pPr marL="164592" indent="-164592"/>
            <a:r>
              <a:rPr lang="en-US" sz="2400" dirty="0" smtClean="0"/>
              <a:t>P+=1e-10… (a butterfly flapped it’s wings)</a:t>
            </a:r>
          </a:p>
        </p:txBody>
      </p:sp>
    </p:spTree>
    <p:extLst>
      <p:ext uri="{BB962C8B-B14F-4D97-AF65-F5344CB8AC3E}">
        <p14:creationId xmlns:p14="http://schemas.microsoft.com/office/powerpoint/2010/main" val="1329570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28064" y="772686"/>
            <a:ext cx="8942388" cy="2046714"/>
          </a:xfrm>
          <a:prstGeom prst="rect">
            <a:avLst/>
          </a:prstGeom>
          <a:noFill/>
        </p:spPr>
        <p:txBody>
          <a:bodyPr wrap="square" rtlCol="0">
            <a:spAutoFit/>
          </a:bodyPr>
          <a:lstStyle/>
          <a:p>
            <a:r>
              <a:rPr lang="en-US" sz="2400" dirty="0" smtClean="0"/>
              <a:t>Dichotomous end-members:</a:t>
            </a:r>
          </a:p>
          <a:p>
            <a:pPr marL="342900" indent="-342900">
              <a:buFont typeface="Arial" panose="020B0604020202020204" pitchFamily="34" charset="0"/>
              <a:buChar char="•"/>
            </a:pPr>
            <a:r>
              <a:rPr lang="en-US" sz="2000" dirty="0" smtClean="0"/>
              <a:t>Statistical downscaling is computationally efficient (no physics)</a:t>
            </a:r>
          </a:p>
          <a:p>
            <a:pPr marL="342900" indent="-342900">
              <a:buFont typeface="Arial" panose="020B0604020202020204" pitchFamily="34" charset="0"/>
              <a:buChar char="•"/>
            </a:pPr>
            <a:r>
              <a:rPr lang="en-US" sz="2000" dirty="0" smtClean="0"/>
              <a:t>Dynamical downscaling has loads of physics (too expensive)</a:t>
            </a:r>
            <a:endParaRPr lang="en-US" sz="2000" dirty="0"/>
          </a:p>
          <a:p>
            <a:pPr>
              <a:spcBef>
                <a:spcPts val="1800"/>
              </a:spcBef>
            </a:pPr>
            <a:r>
              <a:rPr lang="en-US" sz="2400" i="1" dirty="0" smtClean="0"/>
              <a:t>Identify the key physics and develop a simple model</a:t>
            </a:r>
          </a:p>
          <a:p>
            <a:r>
              <a:rPr lang="en-US" sz="2400" i="1" dirty="0" smtClean="0"/>
              <a:t>GOAL: &gt;90% of the information for &lt;1% of the cost</a:t>
            </a:r>
            <a:endParaRPr lang="en-US" sz="2400" i="1" dirty="0"/>
          </a:p>
        </p:txBody>
      </p:sp>
      <p:sp>
        <p:nvSpPr>
          <p:cNvPr id="19" name="Title 1"/>
          <p:cNvSpPr txBox="1">
            <a:spLocks/>
          </p:cNvSpPr>
          <p:nvPr/>
        </p:nvSpPr>
        <p:spPr>
          <a:xfrm>
            <a:off x="-39936" y="-251509"/>
            <a:ext cx="8229600" cy="1143000"/>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Pseudo-dynamical Downscaling</a:t>
            </a:r>
            <a:endParaRPr lang="en-US" sz="3600" dirty="0"/>
          </a:p>
        </p:txBody>
      </p:sp>
      <p:grpSp>
        <p:nvGrpSpPr>
          <p:cNvPr id="22" name="Group 21"/>
          <p:cNvGrpSpPr/>
          <p:nvPr/>
        </p:nvGrpSpPr>
        <p:grpSpPr>
          <a:xfrm>
            <a:off x="128064" y="2993222"/>
            <a:ext cx="8835484" cy="3737019"/>
            <a:chOff x="130834" y="2658867"/>
            <a:chExt cx="8835484" cy="3737019"/>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34" y="2658867"/>
              <a:ext cx="7370805" cy="3737019"/>
            </a:xfrm>
            <a:prstGeom prst="rect">
              <a:avLst/>
            </a:prstGeom>
          </p:spPr>
        </p:pic>
        <p:pic>
          <p:nvPicPr>
            <p:cNvPr id="24" name="Picture 2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85218" y="3147421"/>
              <a:ext cx="1181100" cy="2705100"/>
            </a:xfrm>
            <a:prstGeom prst="rect">
              <a:avLst/>
            </a:prstGeom>
          </p:spPr>
        </p:pic>
        <p:sp>
          <p:nvSpPr>
            <p:cNvPr id="25" name="TextBox 14"/>
            <p:cNvSpPr txBox="1"/>
            <p:nvPr/>
          </p:nvSpPr>
          <p:spPr>
            <a:xfrm>
              <a:off x="1621704" y="2959539"/>
              <a:ext cx="677990" cy="338554"/>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t>ICAR</a:t>
              </a:r>
              <a:endParaRPr lang="en-US" sz="1600" dirty="0"/>
            </a:p>
          </p:txBody>
        </p:sp>
      </p:grpSp>
      <p:sp>
        <p:nvSpPr>
          <p:cNvPr id="2" name="Title 1"/>
          <p:cNvSpPr>
            <a:spLocks noGrp="1"/>
          </p:cNvSpPr>
          <p:nvPr>
            <p:ph type="title"/>
          </p:nvPr>
        </p:nvSpPr>
        <p:spPr>
          <a:xfrm>
            <a:off x="88956" y="2971802"/>
            <a:ext cx="8765578" cy="342107"/>
          </a:xfrm>
          <a:solidFill>
            <a:schemeClr val="bg1"/>
          </a:solidFill>
        </p:spPr>
        <p:txBody>
          <a:bodyPr>
            <a:noAutofit/>
          </a:bodyPr>
          <a:lstStyle/>
          <a:p>
            <a:r>
              <a:rPr lang="en-US" sz="2400" dirty="0" smtClean="0">
                <a:solidFill>
                  <a:srgbClr val="0070C0"/>
                </a:solidFill>
              </a:rPr>
              <a:t>Intermediate Complexity Atmospheric Research model (ICAR)</a:t>
            </a:r>
            <a:endParaRPr lang="en-US" sz="2400" dirty="0">
              <a:solidFill>
                <a:srgbClr val="0070C0"/>
              </a:solidFill>
            </a:endParaRPr>
          </a:p>
        </p:txBody>
      </p:sp>
      <p:sp>
        <p:nvSpPr>
          <p:cNvPr id="3" name="TextBox 2"/>
          <p:cNvSpPr txBox="1"/>
          <p:nvPr/>
        </p:nvSpPr>
        <p:spPr>
          <a:xfrm>
            <a:off x="6650302" y="6324600"/>
            <a:ext cx="2301381" cy="369332"/>
          </a:xfrm>
          <a:prstGeom prst="rect">
            <a:avLst/>
          </a:prstGeom>
          <a:noFill/>
        </p:spPr>
        <p:txBody>
          <a:bodyPr wrap="none" rtlCol="0">
            <a:spAutoFit/>
          </a:bodyPr>
          <a:lstStyle/>
          <a:p>
            <a:r>
              <a:rPr lang="en-US" dirty="0" err="1" smtClean="0"/>
              <a:t>Gutmann</a:t>
            </a:r>
            <a:r>
              <a:rPr lang="en-US" dirty="0" smtClean="0"/>
              <a:t> et al., JHM</a:t>
            </a:r>
            <a:endParaRPr lang="en-US" dirty="0"/>
          </a:p>
        </p:txBody>
      </p:sp>
    </p:spTree>
    <p:extLst>
      <p:ext uri="{BB962C8B-B14F-4D97-AF65-F5344CB8AC3E}">
        <p14:creationId xmlns:p14="http://schemas.microsoft.com/office/powerpoint/2010/main" val="173812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903022"/>
            <a:ext cx="6710293" cy="5111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304800" y="6124466"/>
            <a:ext cx="8839200" cy="733534"/>
          </a:xfrm>
          <a:prstGeom prst="rect">
            <a:avLst/>
          </a:prstGeom>
          <a:noFill/>
        </p:spPr>
        <p:txBody>
          <a:bodyPr wrap="square" rtlCol="0">
            <a:spAutoFit/>
          </a:bodyPr>
          <a:lstStyle/>
          <a:p>
            <a:pPr eaLnBrk="1" hangingPunct="1">
              <a:lnSpc>
                <a:spcPts val="2500"/>
              </a:lnSpc>
              <a:defRPr/>
            </a:pPr>
            <a:r>
              <a:rPr lang="en-US" altLang="en-US" dirty="0">
                <a:solidFill>
                  <a:prstClr val="black"/>
                </a:solidFill>
                <a:latin typeface="+mn-lt"/>
              </a:rPr>
              <a:t>Annual water balance for </a:t>
            </a:r>
            <a:r>
              <a:rPr lang="en-US" altLang="en-US" b="1" dirty="0">
                <a:solidFill>
                  <a:prstClr val="black"/>
                </a:solidFill>
                <a:latin typeface="+mn-lt"/>
              </a:rPr>
              <a:t>four statistical downscaling methods </a:t>
            </a:r>
            <a:r>
              <a:rPr lang="en-US" altLang="en-US" dirty="0">
                <a:solidFill>
                  <a:prstClr val="black"/>
                </a:solidFill>
                <a:latin typeface="+mn-lt"/>
              </a:rPr>
              <a:t>and </a:t>
            </a:r>
            <a:r>
              <a:rPr lang="en-US" altLang="en-US" b="1" dirty="0">
                <a:solidFill>
                  <a:prstClr val="black"/>
                </a:solidFill>
                <a:latin typeface="+mn-lt"/>
              </a:rPr>
              <a:t>three hydrologic </a:t>
            </a:r>
            <a:r>
              <a:rPr lang="en-US" altLang="en-US" b="1" dirty="0" smtClean="0">
                <a:solidFill>
                  <a:prstClr val="black"/>
                </a:solidFill>
                <a:latin typeface="+mn-lt"/>
              </a:rPr>
              <a:t>models</a:t>
            </a:r>
            <a:r>
              <a:rPr lang="en-US" altLang="en-US" dirty="0" smtClean="0">
                <a:solidFill>
                  <a:prstClr val="black"/>
                </a:solidFill>
                <a:latin typeface="+mn-lt"/>
              </a:rPr>
              <a:t> for the </a:t>
            </a:r>
            <a:r>
              <a:rPr lang="en-US" dirty="0">
                <a:latin typeface="+mn-lt"/>
              </a:rPr>
              <a:t>contiguous</a:t>
            </a:r>
            <a:r>
              <a:rPr lang="en-US" altLang="en-US" dirty="0" smtClean="0">
                <a:solidFill>
                  <a:prstClr val="black"/>
                </a:solidFill>
                <a:latin typeface="+mn-lt"/>
              </a:rPr>
              <a:t> United States, </a:t>
            </a:r>
            <a:r>
              <a:rPr lang="en-US" dirty="0">
                <a:latin typeface="+mn-lt"/>
              </a:rPr>
              <a:t>Mizukami et al., </a:t>
            </a:r>
            <a:r>
              <a:rPr lang="en-US" dirty="0" smtClean="0">
                <a:latin typeface="+mn-lt"/>
              </a:rPr>
              <a:t>JHM, </a:t>
            </a:r>
            <a:r>
              <a:rPr lang="en-US" dirty="0">
                <a:latin typeface="+mn-lt"/>
              </a:rPr>
              <a:t>2015</a:t>
            </a:r>
          </a:p>
        </p:txBody>
      </p:sp>
      <p:sp>
        <p:nvSpPr>
          <p:cNvPr id="12" name="Title 1"/>
          <p:cNvSpPr>
            <a:spLocks noGrp="1"/>
          </p:cNvSpPr>
          <p:nvPr>
            <p:ph type="title"/>
          </p:nvPr>
        </p:nvSpPr>
        <p:spPr>
          <a:xfrm>
            <a:off x="0" y="0"/>
            <a:ext cx="9144000" cy="685800"/>
          </a:xfrm>
        </p:spPr>
        <p:txBody>
          <a:bodyPr/>
          <a:lstStyle/>
          <a:p>
            <a:r>
              <a:rPr lang="en-US" dirty="0" smtClean="0"/>
              <a:t>Current local-scale information</a:t>
            </a:r>
            <a:endParaRPr lang="en-US" dirty="0"/>
          </a:p>
        </p:txBody>
      </p:sp>
    </p:spTree>
    <p:extLst>
      <p:ext uri="{BB962C8B-B14F-4D97-AF65-F5344CB8AC3E}">
        <p14:creationId xmlns:p14="http://schemas.microsoft.com/office/powerpoint/2010/main" val="916610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local-scale information</a:t>
            </a:r>
            <a:endParaRPr lang="en-US" dirty="0"/>
          </a:p>
        </p:txBody>
      </p:sp>
      <p:pic>
        <p:nvPicPr>
          <p:cNvPr id="4" name="Picture 3"/>
          <p:cNvPicPr>
            <a:picLocks noChangeAspect="1"/>
          </p:cNvPicPr>
          <p:nvPr/>
        </p:nvPicPr>
        <p:blipFill>
          <a:blip r:embed="rId3"/>
          <a:stretch>
            <a:fillRect/>
          </a:stretch>
        </p:blipFill>
        <p:spPr>
          <a:xfrm>
            <a:off x="773682" y="1866486"/>
            <a:ext cx="7162800" cy="4991514"/>
          </a:xfrm>
          <a:prstGeom prst="rect">
            <a:avLst/>
          </a:prstGeom>
        </p:spPr>
      </p:pic>
      <p:sp>
        <p:nvSpPr>
          <p:cNvPr id="5" name="Rectangle 4"/>
          <p:cNvSpPr/>
          <p:nvPr/>
        </p:nvSpPr>
        <p:spPr>
          <a:xfrm>
            <a:off x="6490205" y="2310258"/>
            <a:ext cx="1916055" cy="4547742"/>
          </a:xfrm>
          <a:prstGeom prst="rect">
            <a:avLst/>
          </a:prstGeom>
          <a:solidFill>
            <a:srgbClr val="214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553200" y="2310257"/>
            <a:ext cx="1143000" cy="369332"/>
          </a:xfrm>
          <a:prstGeom prst="rect">
            <a:avLst/>
          </a:prstGeom>
          <a:noFill/>
        </p:spPr>
        <p:txBody>
          <a:bodyPr wrap="square" rtlCol="0">
            <a:spAutoFit/>
          </a:bodyPr>
          <a:lstStyle/>
          <a:p>
            <a:r>
              <a:rPr lang="en-US" dirty="0" smtClean="0">
                <a:solidFill>
                  <a:schemeClr val="bg1"/>
                </a:solidFill>
                <a:latin typeface="Georgia" charset="0"/>
                <a:ea typeface="Georgia" charset="0"/>
                <a:cs typeface="Georgia" charset="0"/>
              </a:rPr>
              <a:t>examples</a:t>
            </a:r>
            <a:endParaRPr lang="en-US" dirty="0">
              <a:solidFill>
                <a:schemeClr val="bg1"/>
              </a:solidFill>
              <a:latin typeface="Georgia" charset="0"/>
              <a:ea typeface="Georgia" charset="0"/>
              <a:cs typeface="Georgia" charset="0"/>
            </a:endParaRPr>
          </a:p>
        </p:txBody>
      </p:sp>
      <p:sp>
        <p:nvSpPr>
          <p:cNvPr id="7" name="Rectangle 6"/>
          <p:cNvSpPr/>
          <p:nvPr/>
        </p:nvSpPr>
        <p:spPr>
          <a:xfrm>
            <a:off x="6588105" y="2743200"/>
            <a:ext cx="1750036" cy="403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571500" y="762000"/>
            <a:ext cx="7364982" cy="609600"/>
          </a:xfrm>
          <a:prstGeom prst="rect">
            <a:avLst/>
          </a:prstGeom>
        </p:spPr>
        <p:txBody>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r>
              <a:rPr lang="en-US" sz="2000" dirty="0" smtClean="0"/>
              <a:t>NCAR generated 97 CMIP5 scenario BCSD-based daily forcings </a:t>
            </a:r>
            <a:r>
              <a:rPr lang="en-US" sz="2000" dirty="0"/>
              <a:t>and </a:t>
            </a:r>
            <a:r>
              <a:rPr lang="en-US" sz="2000" dirty="0" smtClean="0"/>
              <a:t>VIC hydrology </a:t>
            </a:r>
            <a:r>
              <a:rPr lang="en-US" sz="2000" dirty="0"/>
              <a:t>datasets, together </a:t>
            </a:r>
            <a:r>
              <a:rPr lang="en-US" sz="2000" dirty="0" smtClean="0"/>
              <a:t>with ~500 routed streamflow locations for the contiguous United States</a:t>
            </a:r>
          </a:p>
        </p:txBody>
      </p:sp>
      <p:sp>
        <p:nvSpPr>
          <p:cNvPr id="9" name="TextBox 8"/>
          <p:cNvSpPr txBox="1"/>
          <p:nvPr/>
        </p:nvSpPr>
        <p:spPr>
          <a:xfrm>
            <a:off x="533400" y="1447800"/>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rotWithShape="1">
          <a:blip r:embed="rId4"/>
          <a:srcRect t="-3087"/>
          <a:stretch/>
        </p:blipFill>
        <p:spPr>
          <a:xfrm>
            <a:off x="6614551" y="2743200"/>
            <a:ext cx="1684796" cy="838200"/>
          </a:xfrm>
          <a:prstGeom prst="rect">
            <a:avLst/>
          </a:prstGeom>
        </p:spPr>
      </p:pic>
      <p:pic>
        <p:nvPicPr>
          <p:cNvPr id="11" name="Picture 10"/>
          <p:cNvPicPr>
            <a:picLocks noChangeAspect="1"/>
          </p:cNvPicPr>
          <p:nvPr/>
        </p:nvPicPr>
        <p:blipFill>
          <a:blip r:embed="rId5"/>
          <a:stretch>
            <a:fillRect/>
          </a:stretch>
        </p:blipFill>
        <p:spPr>
          <a:xfrm>
            <a:off x="6619849" y="3789152"/>
            <a:ext cx="1683381" cy="812666"/>
          </a:xfrm>
          <a:prstGeom prst="rect">
            <a:avLst/>
          </a:prstGeom>
          <a:ln>
            <a:noFill/>
          </a:ln>
        </p:spPr>
      </p:pic>
      <p:pic>
        <p:nvPicPr>
          <p:cNvPr id="12" name="Picture 11"/>
          <p:cNvPicPr>
            <a:picLocks noChangeAspect="1"/>
          </p:cNvPicPr>
          <p:nvPr/>
        </p:nvPicPr>
        <p:blipFill>
          <a:blip r:embed="rId6"/>
          <a:stretch>
            <a:fillRect/>
          </a:stretch>
        </p:blipFill>
        <p:spPr>
          <a:xfrm>
            <a:off x="6625558" y="4839487"/>
            <a:ext cx="1680242" cy="807389"/>
          </a:xfrm>
          <a:prstGeom prst="rect">
            <a:avLst/>
          </a:prstGeom>
        </p:spPr>
      </p:pic>
      <p:pic>
        <p:nvPicPr>
          <p:cNvPr id="13" name="Picture 12"/>
          <p:cNvPicPr>
            <a:picLocks noChangeAspect="1"/>
          </p:cNvPicPr>
          <p:nvPr/>
        </p:nvPicPr>
        <p:blipFill>
          <a:blip r:embed="rId7"/>
          <a:stretch>
            <a:fillRect/>
          </a:stretch>
        </p:blipFill>
        <p:spPr>
          <a:xfrm>
            <a:off x="6636484" y="5867400"/>
            <a:ext cx="1676125" cy="812666"/>
          </a:xfrm>
          <a:prstGeom prst="rect">
            <a:avLst/>
          </a:prstGeom>
        </p:spPr>
      </p:pic>
      <p:sp>
        <p:nvSpPr>
          <p:cNvPr id="14" name="TextBox 13"/>
          <p:cNvSpPr txBox="1"/>
          <p:nvPr/>
        </p:nvSpPr>
        <p:spPr>
          <a:xfrm>
            <a:off x="6517622" y="3461214"/>
            <a:ext cx="1541003" cy="276999"/>
          </a:xfrm>
          <a:prstGeom prst="rect">
            <a:avLst/>
          </a:prstGeom>
          <a:noFill/>
        </p:spPr>
        <p:txBody>
          <a:bodyPr wrap="square" rtlCol="0">
            <a:spAutoFit/>
          </a:bodyPr>
          <a:lstStyle/>
          <a:p>
            <a:r>
              <a:rPr lang="en-US" sz="1200" dirty="0" smtClean="0">
                <a:latin typeface="+mn-lt"/>
              </a:rPr>
              <a:t>precipitation</a:t>
            </a:r>
            <a:endParaRPr lang="en-US" sz="1200" dirty="0">
              <a:latin typeface="+mn-lt"/>
            </a:endParaRPr>
          </a:p>
        </p:txBody>
      </p:sp>
      <p:sp>
        <p:nvSpPr>
          <p:cNvPr id="16" name="TextBox 15"/>
          <p:cNvSpPr txBox="1"/>
          <p:nvPr/>
        </p:nvSpPr>
        <p:spPr>
          <a:xfrm>
            <a:off x="6522348" y="5558595"/>
            <a:ext cx="1745999" cy="276999"/>
          </a:xfrm>
          <a:prstGeom prst="rect">
            <a:avLst/>
          </a:prstGeom>
          <a:noFill/>
        </p:spPr>
        <p:txBody>
          <a:bodyPr wrap="square" rtlCol="0">
            <a:spAutoFit/>
          </a:bodyPr>
          <a:lstStyle/>
          <a:p>
            <a:r>
              <a:rPr lang="en-US" sz="1200" dirty="0" smtClean="0">
                <a:latin typeface="+mn-lt"/>
              </a:rPr>
              <a:t>evapotranspiration</a:t>
            </a:r>
            <a:endParaRPr lang="en-US" sz="1200" dirty="0">
              <a:latin typeface="+mn-lt"/>
            </a:endParaRPr>
          </a:p>
        </p:txBody>
      </p:sp>
      <p:cxnSp>
        <p:nvCxnSpPr>
          <p:cNvPr id="23" name="Straight Connector 22"/>
          <p:cNvCxnSpPr/>
          <p:nvPr/>
        </p:nvCxnSpPr>
        <p:spPr>
          <a:xfrm>
            <a:off x="6553200" y="3733800"/>
            <a:ext cx="1853060" cy="0"/>
          </a:xfrm>
          <a:prstGeom prst="line">
            <a:avLst/>
          </a:prstGeom>
          <a:ln>
            <a:solidFill>
              <a:srgbClr val="2148A4"/>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592316" y="2747886"/>
            <a:ext cx="170703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98769" y="3764281"/>
            <a:ext cx="170703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116316" y="3493686"/>
            <a:ext cx="189484" cy="12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116316" y="4489401"/>
            <a:ext cx="189484" cy="12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598769" y="4586395"/>
            <a:ext cx="157894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553200" y="4497599"/>
            <a:ext cx="1553579" cy="276999"/>
          </a:xfrm>
          <a:prstGeom prst="rect">
            <a:avLst/>
          </a:prstGeom>
          <a:noFill/>
        </p:spPr>
        <p:txBody>
          <a:bodyPr wrap="square" rtlCol="0">
            <a:spAutoFit/>
          </a:bodyPr>
          <a:lstStyle/>
          <a:p>
            <a:r>
              <a:rPr lang="en-US" sz="1200" smtClean="0">
                <a:latin typeface="+mn-lt"/>
              </a:rPr>
              <a:t>temperature</a:t>
            </a:r>
            <a:endParaRPr lang="en-US" sz="1200" dirty="0">
              <a:latin typeface="+mn-lt"/>
            </a:endParaRPr>
          </a:p>
        </p:txBody>
      </p:sp>
      <p:cxnSp>
        <p:nvCxnSpPr>
          <p:cNvPr id="33" name="Straight Connector 32"/>
          <p:cNvCxnSpPr/>
          <p:nvPr/>
        </p:nvCxnSpPr>
        <p:spPr>
          <a:xfrm flipV="1">
            <a:off x="6461710" y="4724400"/>
            <a:ext cx="1908972" cy="12781"/>
          </a:xfrm>
          <a:prstGeom prst="line">
            <a:avLst/>
          </a:prstGeom>
          <a:ln>
            <a:solidFill>
              <a:srgbClr val="2148A4"/>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292422" y="3790521"/>
            <a:ext cx="45719" cy="707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flipV="1">
            <a:off x="6559550" y="5800138"/>
            <a:ext cx="1846710" cy="10339"/>
          </a:xfrm>
          <a:prstGeom prst="line">
            <a:avLst/>
          </a:prstGeom>
          <a:ln>
            <a:solidFill>
              <a:srgbClr val="2148A4"/>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8132487" y="5542525"/>
            <a:ext cx="189484" cy="12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597609" y="4781306"/>
            <a:ext cx="45719" cy="86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597609" y="5858977"/>
            <a:ext cx="45719" cy="86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116316" y="6567504"/>
            <a:ext cx="189484" cy="12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569890" y="6553200"/>
            <a:ext cx="1812110" cy="276999"/>
          </a:xfrm>
          <a:prstGeom prst="rect">
            <a:avLst/>
          </a:prstGeom>
          <a:noFill/>
        </p:spPr>
        <p:txBody>
          <a:bodyPr wrap="square" rtlCol="0">
            <a:spAutoFit/>
          </a:bodyPr>
          <a:lstStyle/>
          <a:p>
            <a:r>
              <a:rPr lang="en-US" sz="1200" dirty="0" smtClean="0">
                <a:latin typeface="+mn-lt"/>
              </a:rPr>
              <a:t>snow water equivalents </a:t>
            </a:r>
            <a:endParaRPr lang="en-US" sz="1200" dirty="0">
              <a:latin typeface="+mn-lt"/>
            </a:endParaRPr>
          </a:p>
        </p:txBody>
      </p:sp>
      <p:sp>
        <p:nvSpPr>
          <p:cNvPr id="44" name="Rectangle 43"/>
          <p:cNvSpPr/>
          <p:nvPr/>
        </p:nvSpPr>
        <p:spPr>
          <a:xfrm>
            <a:off x="6612163" y="5832849"/>
            <a:ext cx="170703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500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otivation</a:t>
            </a:r>
            <a:endParaRPr lang="en-US" dirty="0"/>
          </a:p>
        </p:txBody>
      </p:sp>
      <p:pic>
        <p:nvPicPr>
          <p:cNvPr id="4" name="Picture 3" descr="downscaling"/>
          <p:cNvPicPr>
            <a:picLocks noChangeAspect="1" noChangeArrowheads="1"/>
          </p:cNvPicPr>
          <p:nvPr/>
        </p:nvPicPr>
        <p:blipFill>
          <a:blip r:embed="rId3"/>
          <a:srcRect t="6552"/>
          <a:stretch>
            <a:fillRect/>
          </a:stretch>
        </p:blipFill>
        <p:spPr bwMode="auto">
          <a:xfrm>
            <a:off x="457200" y="961842"/>
            <a:ext cx="6923954" cy="4414893"/>
          </a:xfrm>
          <a:prstGeom prst="rect">
            <a:avLst/>
          </a:prstGeom>
          <a:noFill/>
        </p:spPr>
      </p:pic>
      <p:sp>
        <p:nvSpPr>
          <p:cNvPr id="5" name="TextBox 4"/>
          <p:cNvSpPr txBox="1"/>
          <p:nvPr/>
        </p:nvSpPr>
        <p:spPr>
          <a:xfrm>
            <a:off x="1347915" y="5511341"/>
            <a:ext cx="6875823" cy="954107"/>
          </a:xfrm>
          <a:prstGeom prst="rect">
            <a:avLst/>
          </a:prstGeom>
          <a:noFill/>
        </p:spPr>
        <p:txBody>
          <a:bodyPr wrap="square" rtlCol="0">
            <a:spAutoFit/>
          </a:bodyPr>
          <a:lstStyle/>
          <a:p>
            <a:pPr algn="ctr"/>
            <a:r>
              <a:rPr lang="en-US" sz="2800" dirty="0" smtClean="0">
                <a:latin typeface="+mn-lt"/>
                <a:ea typeface="Trebuchet MS" charset="0"/>
                <a:cs typeface="Trebuchet MS" charset="0"/>
              </a:rPr>
              <a:t>How do we translate global information to address local-scale climate impacts?</a:t>
            </a:r>
            <a:endParaRPr lang="en-US" sz="2800" dirty="0">
              <a:latin typeface="+mn-lt"/>
              <a:ea typeface="Trebuchet MS" charset="0"/>
              <a:cs typeface="Trebuchet MS" charset="0"/>
            </a:endParaRPr>
          </a:p>
        </p:txBody>
      </p:sp>
      <p:sp>
        <p:nvSpPr>
          <p:cNvPr id="6" name="Text Box 20"/>
          <p:cNvSpPr txBox="1">
            <a:spLocks noChangeArrowheads="1"/>
          </p:cNvSpPr>
          <p:nvPr/>
        </p:nvSpPr>
        <p:spPr bwMode="auto">
          <a:xfrm>
            <a:off x="0" y="6611779"/>
            <a:ext cx="9144000" cy="246221"/>
          </a:xfrm>
          <a:prstGeom prst="rect">
            <a:avLst/>
          </a:prstGeom>
          <a:noFill/>
          <a:ln w="9525">
            <a:noFill/>
            <a:miter lim="800000"/>
            <a:headEnd/>
            <a:tailEnd/>
          </a:ln>
        </p:spPr>
        <p:txBody>
          <a:bodyPr>
            <a:spAutoFit/>
          </a:bodyPr>
          <a:lstStyle/>
          <a:p>
            <a:pPr>
              <a:spcBef>
                <a:spcPct val="50000"/>
              </a:spcBef>
              <a:defRPr/>
            </a:pPr>
            <a:r>
              <a:rPr lang="en-US" sz="1000" i="1" dirty="0" smtClean="0">
                <a:latin typeface="+mj-lt"/>
                <a:ea typeface="Georgia" charset="0"/>
                <a:cs typeface="Georgia" charset="0"/>
              </a:rPr>
              <a:t>Figure courtesy of Climate Impacts Group</a:t>
            </a:r>
            <a:endParaRPr lang="en-US" sz="1000" i="1" dirty="0">
              <a:latin typeface="+mj-lt"/>
              <a:ea typeface="Georgia" charset="0"/>
              <a:cs typeface="Georgia" charset="0"/>
            </a:endParaRPr>
          </a:p>
        </p:txBody>
      </p:sp>
      <p:sp>
        <p:nvSpPr>
          <p:cNvPr id="7" name="TextBox 6"/>
          <p:cNvSpPr txBox="1"/>
          <p:nvPr/>
        </p:nvSpPr>
        <p:spPr>
          <a:xfrm>
            <a:off x="7467600" y="2427302"/>
            <a:ext cx="1524000" cy="1477328"/>
          </a:xfrm>
          <a:prstGeom prst="rect">
            <a:avLst/>
          </a:prstGeom>
          <a:noFill/>
        </p:spPr>
        <p:txBody>
          <a:bodyPr wrap="square" rtlCol="0">
            <a:spAutoFit/>
          </a:bodyPr>
          <a:lstStyle/>
          <a:p>
            <a:r>
              <a:rPr lang="en-US" dirty="0">
                <a:solidFill>
                  <a:schemeClr val="bg1">
                    <a:lumMod val="50000"/>
                  </a:schemeClr>
                </a:solidFill>
                <a:latin typeface="+mn-lt"/>
              </a:rPr>
              <a:t>s</a:t>
            </a:r>
            <a:r>
              <a:rPr lang="en-US" dirty="0" smtClean="0">
                <a:solidFill>
                  <a:schemeClr val="bg1">
                    <a:lumMod val="50000"/>
                  </a:schemeClr>
                </a:solidFill>
                <a:latin typeface="+mn-lt"/>
              </a:rPr>
              <a:t>tatistical, </a:t>
            </a:r>
            <a:r>
              <a:rPr lang="en-US" dirty="0" err="1" smtClean="0">
                <a:solidFill>
                  <a:schemeClr val="bg1">
                    <a:lumMod val="50000"/>
                  </a:schemeClr>
                </a:solidFill>
                <a:latin typeface="+mn-lt"/>
              </a:rPr>
              <a:t>psuedo</a:t>
            </a:r>
            <a:r>
              <a:rPr lang="en-US" dirty="0" smtClean="0">
                <a:solidFill>
                  <a:schemeClr val="bg1">
                    <a:lumMod val="50000"/>
                  </a:schemeClr>
                </a:solidFill>
                <a:latin typeface="+mn-lt"/>
              </a:rPr>
              <a:t>-dynamical, dynamical techniques </a:t>
            </a:r>
            <a:endParaRPr lang="en-US" dirty="0">
              <a:solidFill>
                <a:schemeClr val="bg1">
                  <a:lumMod val="50000"/>
                </a:schemeClr>
              </a:solidFill>
              <a:latin typeface="+mn-lt"/>
            </a:endParaRPr>
          </a:p>
        </p:txBody>
      </p:sp>
    </p:spTree>
    <p:extLst>
      <p:ext uri="{BB962C8B-B14F-4D97-AF65-F5344CB8AC3E}">
        <p14:creationId xmlns:p14="http://schemas.microsoft.com/office/powerpoint/2010/main" val="289684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ea typeface="ＭＳ Ｐゴシック" pitchFamily="34" charset="-128"/>
              </a:rPr>
              <a:t>Motivation</a:t>
            </a:r>
            <a:endParaRPr lang="en-US" dirty="0"/>
          </a:p>
        </p:txBody>
      </p:sp>
      <p:sp>
        <p:nvSpPr>
          <p:cNvPr id="115" name="Subtitle 2"/>
          <p:cNvSpPr txBox="1">
            <a:spLocks/>
          </p:cNvSpPr>
          <p:nvPr/>
        </p:nvSpPr>
        <p:spPr>
          <a:xfrm>
            <a:off x="381000" y="1143000"/>
            <a:ext cx="4648200" cy="5495925"/>
          </a:xfrm>
          <a:prstGeom prst="rect">
            <a:avLst/>
          </a:prstGeom>
        </p:spPr>
        <p:txBody>
          <a:bodyPr/>
          <a:lstStyle>
            <a:lvl1pPr marL="342900" indent="-342900" algn="l" rtl="0" eaLnBrk="0" fontAlgn="base" hangingPunct="0">
              <a:spcBef>
                <a:spcPct val="20000"/>
              </a:spcBef>
              <a:spcAft>
                <a:spcPct val="0"/>
              </a:spcAft>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indent="-457200" eaLnBrk="1" hangingPunct="1">
              <a:buFontTx/>
              <a:buChar char="•"/>
              <a:defRPr/>
            </a:pPr>
            <a:endParaRPr lang="en-US" altLang="en-US" sz="2000" kern="0" dirty="0">
              <a:ea typeface="ＭＳ Ｐゴシック" pitchFamily="34" charset="-128"/>
            </a:endParaRPr>
          </a:p>
          <a:p>
            <a:pPr marL="457200" indent="-457200" eaLnBrk="1" hangingPunct="1">
              <a:buFontTx/>
              <a:buChar char="•"/>
              <a:defRPr/>
            </a:pPr>
            <a:endParaRPr lang="en-US" altLang="en-US" sz="2000" kern="0" dirty="0" smtClean="0">
              <a:ea typeface="ＭＳ Ｐゴシック" pitchFamily="34" charset="-128"/>
            </a:endParaRPr>
          </a:p>
          <a:p>
            <a:pPr marL="457200" indent="-457200" eaLnBrk="1" hangingPunct="1">
              <a:buFontTx/>
              <a:buChar char="•"/>
              <a:defRPr/>
            </a:pPr>
            <a:endParaRPr lang="en-US" altLang="en-US" sz="2000" kern="0" dirty="0" smtClean="0">
              <a:ea typeface="ＭＳ Ｐゴシック" pitchFamily="34" charset="-128"/>
            </a:endParaRPr>
          </a:p>
          <a:p>
            <a:pPr marL="457200" indent="-457200" eaLnBrk="1" hangingPunct="1">
              <a:buFontTx/>
              <a:buChar char="•"/>
              <a:defRPr/>
            </a:pPr>
            <a:endParaRPr lang="en-US" altLang="en-US" sz="2000" kern="0" dirty="0" smtClean="0">
              <a:ea typeface="ＭＳ Ｐゴシック" pitchFamily="34" charset="-128"/>
            </a:endParaRPr>
          </a:p>
        </p:txBody>
      </p:sp>
      <p:sp>
        <p:nvSpPr>
          <p:cNvPr id="116" name="Rectangle 15"/>
          <p:cNvSpPr>
            <a:spLocks noChangeArrowheads="1"/>
          </p:cNvSpPr>
          <p:nvPr/>
        </p:nvSpPr>
        <p:spPr bwMode="auto">
          <a:xfrm>
            <a:off x="838200" y="2819400"/>
            <a:ext cx="381000" cy="152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endParaRPr lang="es-CL" altLang="en-US">
              <a:solidFill>
                <a:srgbClr val="000000"/>
              </a:solidFill>
            </a:endParaRPr>
          </a:p>
        </p:txBody>
      </p:sp>
      <p:grpSp>
        <p:nvGrpSpPr>
          <p:cNvPr id="117" name="67 Grupo"/>
          <p:cNvGrpSpPr>
            <a:grpSpLocks/>
          </p:cNvGrpSpPr>
          <p:nvPr/>
        </p:nvGrpSpPr>
        <p:grpSpPr bwMode="auto">
          <a:xfrm>
            <a:off x="384175" y="1066800"/>
            <a:ext cx="8226425" cy="5826125"/>
            <a:chOff x="44097" y="76200"/>
            <a:chExt cx="8940800" cy="6817040"/>
          </a:xfrm>
        </p:grpSpPr>
        <p:grpSp>
          <p:nvGrpSpPr>
            <p:cNvPr id="118" name="65 Grupo"/>
            <p:cNvGrpSpPr>
              <a:grpSpLocks/>
            </p:cNvGrpSpPr>
            <p:nvPr/>
          </p:nvGrpSpPr>
          <p:grpSpPr bwMode="auto">
            <a:xfrm>
              <a:off x="44097" y="76200"/>
              <a:ext cx="8940800" cy="6817040"/>
              <a:chOff x="44097" y="76200"/>
              <a:chExt cx="8940800" cy="6817040"/>
            </a:xfrm>
          </p:grpSpPr>
          <p:pic>
            <p:nvPicPr>
              <p:cNvPr id="120" name="Picture 42" descr="http://www.idra.unipa.it/idrogis/uploads/Topics/modello.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19800" y="5029200"/>
                <a:ext cx="2514600" cy="1864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1" name="43 Grupo"/>
              <p:cNvGrpSpPr/>
              <p:nvPr/>
            </p:nvGrpSpPr>
            <p:grpSpPr>
              <a:xfrm>
                <a:off x="44097" y="76200"/>
                <a:ext cx="8940800" cy="6350497"/>
                <a:chOff x="44097" y="802506"/>
                <a:chExt cx="8940800" cy="6350497"/>
              </a:xfrm>
              <a:solidFill>
                <a:schemeClr val="bg1"/>
              </a:solidFill>
            </p:grpSpPr>
            <p:pic>
              <p:nvPicPr>
                <p:cNvPr id="122"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4006850"/>
                  <a:ext cx="2209800" cy="1344612"/>
                </a:xfrm>
                <a:prstGeom prst="rect">
                  <a:avLst/>
                </a:prstGeom>
                <a:grpFill/>
                <a:ln w="9525">
                  <a:noFill/>
                  <a:miter lim="800000"/>
                  <a:headEnd/>
                  <a:tailEnd/>
                </a:ln>
              </p:spPr>
            </p:pic>
            <p:grpSp>
              <p:nvGrpSpPr>
                <p:cNvPr id="123" name="42 Grupo"/>
                <p:cNvGrpSpPr/>
                <p:nvPr/>
              </p:nvGrpSpPr>
              <p:grpSpPr>
                <a:xfrm>
                  <a:off x="44097" y="802506"/>
                  <a:ext cx="8940800" cy="6350497"/>
                  <a:chOff x="44097" y="878706"/>
                  <a:chExt cx="8940800" cy="6350497"/>
                </a:xfrm>
                <a:grpFill/>
              </p:grpSpPr>
              <p:sp>
                <p:nvSpPr>
                  <p:cNvPr id="124" name="Line 27"/>
                  <p:cNvSpPr>
                    <a:spLocks noChangeShapeType="1"/>
                  </p:cNvSpPr>
                  <p:nvPr/>
                </p:nvSpPr>
                <p:spPr bwMode="auto">
                  <a:xfrm>
                    <a:off x="762000" y="3657600"/>
                    <a:ext cx="0" cy="922338"/>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sp>
                <p:nvSpPr>
                  <p:cNvPr id="125" name="Text Box 13"/>
                  <p:cNvSpPr txBox="1">
                    <a:spLocks noChangeArrowheads="1"/>
                  </p:cNvSpPr>
                  <p:nvPr/>
                </p:nvSpPr>
                <p:spPr bwMode="auto">
                  <a:xfrm>
                    <a:off x="152400" y="4857750"/>
                    <a:ext cx="1555750" cy="684234"/>
                  </a:xfrm>
                  <a:prstGeom prst="rect">
                    <a:avLst/>
                  </a:prstGeom>
                  <a:grpFill/>
                  <a:ln w="9525">
                    <a:solidFill>
                      <a:schemeClr val="tx1"/>
                    </a:solidFill>
                    <a:miter lim="800000"/>
                    <a:headEnd/>
                    <a:tailEnd/>
                  </a:ln>
                </p:spPr>
                <p:txBody>
                  <a:bodyPr>
                    <a:spAutoFit/>
                  </a:bodyPr>
                  <a:lstStyle/>
                  <a:p>
                    <a:pPr algn="ctr">
                      <a:defRPr/>
                    </a:pPr>
                    <a:r>
                      <a:rPr lang="en-US" altLang="en-US" sz="1600" dirty="0">
                        <a:solidFill>
                          <a:srgbClr val="0033CC"/>
                        </a:solidFill>
                        <a:cs typeface="Arial" charset="0"/>
                      </a:rPr>
                      <a:t>GCM initial conditions</a:t>
                    </a:r>
                  </a:p>
                </p:txBody>
              </p:sp>
              <p:grpSp>
                <p:nvGrpSpPr>
                  <p:cNvPr id="126" name="61 Grupo"/>
                  <p:cNvGrpSpPr>
                    <a:grpSpLocks/>
                  </p:cNvGrpSpPr>
                  <p:nvPr/>
                </p:nvGrpSpPr>
                <p:grpSpPr bwMode="auto">
                  <a:xfrm>
                    <a:off x="44097" y="878706"/>
                    <a:ext cx="8940800" cy="6350497"/>
                    <a:chOff x="44097" y="725693"/>
                    <a:chExt cx="8940800" cy="6351686"/>
                  </a:xfrm>
                  <a:grpFill/>
                </p:grpSpPr>
                <p:grpSp>
                  <p:nvGrpSpPr>
                    <p:cNvPr id="127" name="Group 4"/>
                    <p:cNvGrpSpPr>
                      <a:grpSpLocks/>
                    </p:cNvGrpSpPr>
                    <p:nvPr/>
                  </p:nvGrpSpPr>
                  <p:grpSpPr bwMode="auto">
                    <a:xfrm>
                      <a:off x="44097" y="725693"/>
                      <a:ext cx="8262056" cy="6351686"/>
                      <a:chOff x="361" y="631"/>
                      <a:chExt cx="4684" cy="4277"/>
                    </a:xfrm>
                    <a:grpFill/>
                  </p:grpSpPr>
                  <p:grpSp>
                    <p:nvGrpSpPr>
                      <p:cNvPr id="129" name="Group 6"/>
                      <p:cNvGrpSpPr>
                        <a:grpSpLocks/>
                      </p:cNvGrpSpPr>
                      <p:nvPr/>
                    </p:nvGrpSpPr>
                    <p:grpSpPr bwMode="auto">
                      <a:xfrm>
                        <a:off x="432" y="631"/>
                        <a:ext cx="1368" cy="925"/>
                        <a:chOff x="432" y="631"/>
                        <a:chExt cx="1368" cy="925"/>
                      </a:xfrm>
                      <a:grpFill/>
                    </p:grpSpPr>
                    <p:pic>
                      <p:nvPicPr>
                        <p:cNvPr id="151"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l="16774" t="17422" r="30966" b="10454"/>
                        <a:stretch>
                          <a:fillRect/>
                        </a:stretch>
                      </p:blipFill>
                      <p:spPr bwMode="auto">
                        <a:xfrm>
                          <a:off x="552" y="631"/>
                          <a:ext cx="1248" cy="925"/>
                        </a:xfrm>
                        <a:prstGeom prst="rect">
                          <a:avLst/>
                        </a:prstGeom>
                        <a:grpFill/>
                        <a:ln w="9525">
                          <a:noFill/>
                          <a:miter lim="800000"/>
                          <a:headEnd/>
                          <a:tailEnd/>
                        </a:ln>
                      </p:spPr>
                    </p:pic>
                    <p:sp>
                      <p:nvSpPr>
                        <p:cNvPr id="152" name="Text Box 8"/>
                        <p:cNvSpPr txBox="1">
                          <a:spLocks noChangeArrowheads="1"/>
                        </p:cNvSpPr>
                        <p:nvPr/>
                      </p:nvSpPr>
                      <p:spPr bwMode="auto">
                        <a:xfrm>
                          <a:off x="432" y="871"/>
                          <a:ext cx="793" cy="461"/>
                        </a:xfrm>
                        <a:prstGeom prst="rect">
                          <a:avLst/>
                        </a:prstGeom>
                        <a:grpFill/>
                        <a:ln w="9525">
                          <a:solidFill>
                            <a:schemeClr val="tx1"/>
                          </a:solidFill>
                          <a:miter lim="800000"/>
                          <a:headEnd/>
                          <a:tailEnd/>
                        </a:ln>
                      </p:spPr>
                      <p:txBody>
                        <a:bodyPr>
                          <a:spAutoFit/>
                        </a:bodyPr>
                        <a:lstStyle/>
                        <a:p>
                          <a:pPr marL="342900" indent="-342900">
                            <a:defRPr/>
                          </a:pPr>
                          <a:r>
                            <a:rPr lang="en-US" altLang="en-US" sz="1600" dirty="0">
                              <a:solidFill>
                                <a:srgbClr val="0033CC"/>
                              </a:solidFill>
                              <a:cs typeface="Arial" charset="0"/>
                            </a:rPr>
                            <a:t>Emissions</a:t>
                          </a:r>
                        </a:p>
                        <a:p>
                          <a:pPr marL="342900" indent="-342900">
                            <a:defRPr/>
                          </a:pPr>
                          <a:r>
                            <a:rPr lang="en-US" altLang="en-US" sz="1600" dirty="0">
                              <a:solidFill>
                                <a:srgbClr val="0033CC"/>
                              </a:solidFill>
                              <a:cs typeface="Arial" charset="0"/>
                            </a:rPr>
                            <a:t>Scenario(s)</a:t>
                          </a:r>
                        </a:p>
                      </p:txBody>
                    </p:sp>
                  </p:grpSp>
                  <p:grpSp>
                    <p:nvGrpSpPr>
                      <p:cNvPr id="130" name="Group 9"/>
                      <p:cNvGrpSpPr>
                        <a:grpSpLocks/>
                      </p:cNvGrpSpPr>
                      <p:nvPr/>
                    </p:nvGrpSpPr>
                    <p:grpSpPr bwMode="auto">
                      <a:xfrm>
                        <a:off x="361" y="1644"/>
                        <a:ext cx="1573" cy="1067"/>
                        <a:chOff x="457" y="1740"/>
                        <a:chExt cx="1573" cy="1067"/>
                      </a:xfrm>
                      <a:grpFill/>
                    </p:grpSpPr>
                    <p:grpSp>
                      <p:nvGrpSpPr>
                        <p:cNvPr id="145" name="Group 10"/>
                        <p:cNvGrpSpPr>
                          <a:grpSpLocks/>
                        </p:cNvGrpSpPr>
                        <p:nvPr/>
                      </p:nvGrpSpPr>
                      <p:grpSpPr bwMode="auto">
                        <a:xfrm>
                          <a:off x="457" y="1740"/>
                          <a:ext cx="1573" cy="990"/>
                          <a:chOff x="454" y="1740"/>
                          <a:chExt cx="1573" cy="990"/>
                        </a:xfrm>
                        <a:grpFill/>
                      </p:grpSpPr>
                      <p:grpSp>
                        <p:nvGrpSpPr>
                          <p:cNvPr id="147" name="Group 11"/>
                          <p:cNvGrpSpPr>
                            <a:grpSpLocks/>
                          </p:cNvGrpSpPr>
                          <p:nvPr/>
                        </p:nvGrpSpPr>
                        <p:grpSpPr bwMode="auto">
                          <a:xfrm>
                            <a:off x="454" y="1740"/>
                            <a:ext cx="1573" cy="990"/>
                            <a:chOff x="601" y="1500"/>
                            <a:chExt cx="1573" cy="990"/>
                          </a:xfrm>
                          <a:grpFill/>
                        </p:grpSpPr>
                        <p:pic>
                          <p:nvPicPr>
                            <p:cNvPr id="149" name="Picture 1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59" y="1500"/>
                              <a:ext cx="1015" cy="990"/>
                            </a:xfrm>
                            <a:prstGeom prst="rect">
                              <a:avLst/>
                            </a:prstGeom>
                            <a:grpFill/>
                            <a:ln w="9525">
                              <a:noFill/>
                              <a:miter lim="800000"/>
                              <a:headEnd/>
                              <a:tailEnd/>
                            </a:ln>
                          </p:spPr>
                        </p:pic>
                        <p:sp>
                          <p:nvSpPr>
                            <p:cNvPr id="150" name="Text Box 13"/>
                            <p:cNvSpPr txBox="1">
                              <a:spLocks noChangeArrowheads="1"/>
                            </p:cNvSpPr>
                            <p:nvPr/>
                          </p:nvSpPr>
                          <p:spPr bwMode="auto">
                            <a:xfrm>
                              <a:off x="601" y="1923"/>
                              <a:ext cx="969" cy="461"/>
                            </a:xfrm>
                            <a:prstGeom prst="rect">
                              <a:avLst/>
                            </a:prstGeom>
                            <a:grpFill/>
                            <a:ln w="9525">
                              <a:solidFill>
                                <a:schemeClr val="tx1"/>
                              </a:solidFill>
                              <a:miter lim="800000"/>
                              <a:headEnd/>
                              <a:tailEnd/>
                            </a:ln>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600" dirty="0" smtClean="0">
                                  <a:solidFill>
                                    <a:srgbClr val="0033CC"/>
                                  </a:solidFill>
                                </a:rPr>
                                <a:t>Global Climate</a:t>
                              </a:r>
                            </a:p>
                            <a:p>
                              <a:pPr marL="0" indent="0" algn="ctr" eaLnBrk="1" hangingPunct="1">
                                <a:defRPr/>
                              </a:pPr>
                              <a:r>
                                <a:rPr lang="en-US" sz="1600" dirty="0" smtClean="0">
                                  <a:solidFill>
                                    <a:srgbClr val="0033CC"/>
                                  </a:solidFill>
                                </a:rPr>
                                <a:t>Model(s)</a:t>
                              </a:r>
                            </a:p>
                          </p:txBody>
                        </p:sp>
                      </p:grpSp>
                      <p:sp>
                        <p:nvSpPr>
                          <p:cNvPr id="148" name="Rectangle 14"/>
                          <p:cNvSpPr>
                            <a:spLocks noChangeArrowheads="1"/>
                          </p:cNvSpPr>
                          <p:nvPr/>
                        </p:nvSpPr>
                        <p:spPr bwMode="auto">
                          <a:xfrm>
                            <a:off x="655" y="1888"/>
                            <a:ext cx="443" cy="192"/>
                          </a:xfrm>
                          <a:prstGeom prst="rect">
                            <a:avLst/>
                          </a:prstGeom>
                          <a:grpFill/>
                          <a:ln w="9525">
                            <a:noFill/>
                            <a:miter lim="800000"/>
                            <a:headEnd/>
                            <a:tailEnd/>
                          </a:ln>
                        </p:spPr>
                        <p:txBody>
                          <a:bodyPr wrap="none" anchor="ctr"/>
                          <a:lstStyle/>
                          <a:p>
                            <a:pPr algn="ctr">
                              <a:defRPr/>
                            </a:pPr>
                            <a:endParaRPr lang="es-CL" altLang="en-US">
                              <a:solidFill>
                                <a:srgbClr val="000000"/>
                              </a:solidFill>
                              <a:cs typeface="Arial" charset="0"/>
                            </a:endParaRPr>
                          </a:p>
                        </p:txBody>
                      </p:sp>
                    </p:grpSp>
                    <p:sp>
                      <p:nvSpPr>
                        <p:cNvPr id="146" name="Rectangle 15"/>
                        <p:cNvSpPr>
                          <a:spLocks noChangeArrowheads="1"/>
                        </p:cNvSpPr>
                        <p:nvPr/>
                      </p:nvSpPr>
                      <p:spPr bwMode="auto">
                        <a:xfrm>
                          <a:off x="912" y="2649"/>
                          <a:ext cx="384" cy="158"/>
                        </a:xfrm>
                        <a:prstGeom prst="rect">
                          <a:avLst/>
                        </a:prstGeom>
                        <a:grpFill/>
                        <a:ln w="9525">
                          <a:noFill/>
                          <a:miter lim="800000"/>
                          <a:headEnd/>
                          <a:tailEnd/>
                        </a:ln>
                      </p:spPr>
                      <p:txBody>
                        <a:bodyPr wrap="none" anchor="ctr"/>
                        <a:lstStyle/>
                        <a:p>
                          <a:pPr algn="ctr">
                            <a:defRPr/>
                          </a:pPr>
                          <a:endParaRPr lang="es-CL" altLang="en-US">
                            <a:solidFill>
                              <a:srgbClr val="000000"/>
                            </a:solidFill>
                            <a:cs typeface="Arial" charset="0"/>
                          </a:endParaRPr>
                        </a:p>
                      </p:txBody>
                    </p:sp>
                  </p:grpSp>
                  <p:grpSp>
                    <p:nvGrpSpPr>
                      <p:cNvPr id="131" name="Group 16"/>
                      <p:cNvGrpSpPr>
                        <a:grpSpLocks/>
                      </p:cNvGrpSpPr>
                      <p:nvPr/>
                    </p:nvGrpSpPr>
                    <p:grpSpPr bwMode="auto">
                      <a:xfrm>
                        <a:off x="1823" y="3851"/>
                        <a:ext cx="1235" cy="1057"/>
                        <a:chOff x="1705" y="3851"/>
                        <a:chExt cx="1235" cy="1057"/>
                      </a:xfrm>
                      <a:grpFill/>
                    </p:grpSpPr>
                    <p:pic>
                      <p:nvPicPr>
                        <p:cNvPr id="143" name="Picture 1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705" y="4276"/>
                          <a:ext cx="1191" cy="632"/>
                        </a:xfrm>
                        <a:prstGeom prst="rect">
                          <a:avLst/>
                        </a:prstGeom>
                        <a:grpFill/>
                        <a:ln w="9525">
                          <a:noFill/>
                          <a:miter lim="800000"/>
                          <a:headEnd/>
                          <a:tailEnd/>
                        </a:ln>
                      </p:spPr>
                    </p:pic>
                    <p:sp>
                      <p:nvSpPr>
                        <p:cNvPr id="144" name="Text Box 18"/>
                        <p:cNvSpPr txBox="1">
                          <a:spLocks noChangeArrowheads="1"/>
                        </p:cNvSpPr>
                        <p:nvPr/>
                      </p:nvSpPr>
                      <p:spPr bwMode="auto">
                        <a:xfrm>
                          <a:off x="1816" y="3851"/>
                          <a:ext cx="1124" cy="461"/>
                        </a:xfrm>
                        <a:prstGeom prst="rect">
                          <a:avLst/>
                        </a:prstGeom>
                        <a:grpFill/>
                        <a:ln w="9525">
                          <a:solidFill>
                            <a:schemeClr val="tx1"/>
                          </a:solidFill>
                          <a:miter lim="800000"/>
                          <a:headEnd/>
                          <a:tailEnd/>
                        </a:ln>
                      </p:spPr>
                      <p:txBody>
                        <a:bodyPr>
                          <a:spAutoFit/>
                        </a:bodyPr>
                        <a:lstStyle/>
                        <a:p>
                          <a:pPr marL="342900" indent="-342900" algn="ctr">
                            <a:defRPr/>
                          </a:pPr>
                          <a:r>
                            <a:rPr lang="en-US" altLang="en-US" sz="1600" dirty="0">
                              <a:solidFill>
                                <a:srgbClr val="0033CC"/>
                              </a:solidFill>
                              <a:cs typeface="Arial" charset="0"/>
                            </a:rPr>
                            <a:t>Downscaling</a:t>
                          </a:r>
                        </a:p>
                        <a:p>
                          <a:pPr marL="342900" indent="-342900" algn="ctr">
                            <a:defRPr/>
                          </a:pPr>
                          <a:r>
                            <a:rPr lang="en-US" altLang="en-US" sz="1600" dirty="0">
                              <a:solidFill>
                                <a:srgbClr val="0033CC"/>
                              </a:solidFill>
                              <a:cs typeface="Arial" charset="0"/>
                            </a:rPr>
                            <a:t>method (s)</a:t>
                          </a:r>
                        </a:p>
                      </p:txBody>
                    </p:sp>
                  </p:grpSp>
                  <p:grpSp>
                    <p:nvGrpSpPr>
                      <p:cNvPr id="132" name="Group 19"/>
                      <p:cNvGrpSpPr>
                        <a:grpSpLocks/>
                      </p:cNvGrpSpPr>
                      <p:nvPr/>
                    </p:nvGrpSpPr>
                    <p:grpSpPr bwMode="auto">
                      <a:xfrm>
                        <a:off x="3449" y="1814"/>
                        <a:ext cx="817" cy="2594"/>
                        <a:chOff x="3449" y="1814"/>
                        <a:chExt cx="817" cy="2594"/>
                      </a:xfrm>
                      <a:grpFill/>
                    </p:grpSpPr>
                    <p:sp>
                      <p:nvSpPr>
                        <p:cNvPr id="141" name="Rectangle 23"/>
                        <p:cNvSpPr>
                          <a:spLocks noChangeArrowheads="1"/>
                        </p:cNvSpPr>
                        <p:nvPr/>
                      </p:nvSpPr>
                      <p:spPr bwMode="auto">
                        <a:xfrm>
                          <a:off x="3965" y="1814"/>
                          <a:ext cx="192" cy="528"/>
                        </a:xfrm>
                        <a:prstGeom prst="rect">
                          <a:avLst/>
                        </a:prstGeom>
                        <a:grpFill/>
                        <a:ln w="9525">
                          <a:noFill/>
                          <a:miter lim="800000"/>
                          <a:headEnd/>
                          <a:tailEnd/>
                        </a:ln>
                      </p:spPr>
                      <p:txBody>
                        <a:bodyPr wrap="none" anchor="ctr"/>
                        <a:lstStyle/>
                        <a:p>
                          <a:pPr algn="ctr">
                            <a:defRPr/>
                          </a:pPr>
                          <a:endParaRPr lang="es-CL" altLang="en-US">
                            <a:solidFill>
                              <a:srgbClr val="000000"/>
                            </a:solidFill>
                            <a:cs typeface="Arial" charset="0"/>
                          </a:endParaRPr>
                        </a:p>
                      </p:txBody>
                    </p:sp>
                    <p:sp>
                      <p:nvSpPr>
                        <p:cNvPr id="142" name="Text Box 26"/>
                        <p:cNvSpPr txBox="1">
                          <a:spLocks noChangeArrowheads="1"/>
                        </p:cNvSpPr>
                        <p:nvPr/>
                      </p:nvSpPr>
                      <p:spPr bwMode="auto">
                        <a:xfrm>
                          <a:off x="3449" y="3753"/>
                          <a:ext cx="817" cy="655"/>
                        </a:xfrm>
                        <a:prstGeom prst="rect">
                          <a:avLst/>
                        </a:prstGeom>
                        <a:grpFill/>
                        <a:ln w="9525">
                          <a:solidFill>
                            <a:schemeClr val="tx1"/>
                          </a:solidFill>
                          <a:miter lim="800000"/>
                          <a:headEnd/>
                          <a:tailEnd/>
                        </a:ln>
                      </p:spPr>
                      <p:txBody>
                        <a:bodyPr>
                          <a:spAutoFit/>
                        </a:bodyPr>
                        <a:lstStyle/>
                        <a:p>
                          <a:pPr marL="342900" indent="-342900" algn="ctr">
                            <a:defRPr/>
                          </a:pPr>
                          <a:r>
                            <a:rPr lang="en-US" altLang="en-US" sz="1600" dirty="0">
                              <a:solidFill>
                                <a:srgbClr val="0033CC"/>
                              </a:solidFill>
                              <a:cs typeface="Arial" charset="0"/>
                            </a:rPr>
                            <a:t>Hydrologic</a:t>
                          </a:r>
                        </a:p>
                        <a:p>
                          <a:pPr marL="342900" indent="-342900" algn="ctr">
                            <a:defRPr/>
                          </a:pPr>
                          <a:r>
                            <a:rPr lang="en-US" altLang="en-US" sz="1600" dirty="0">
                              <a:solidFill>
                                <a:srgbClr val="0033CC"/>
                              </a:solidFill>
                              <a:cs typeface="Arial" charset="0"/>
                            </a:rPr>
                            <a:t>Model</a:t>
                          </a:r>
                        </a:p>
                        <a:p>
                          <a:pPr marL="342900" indent="-342900" algn="ctr">
                            <a:defRPr/>
                          </a:pPr>
                          <a:r>
                            <a:rPr lang="en-US" altLang="en-US" sz="1600" dirty="0">
                              <a:solidFill>
                                <a:srgbClr val="0033CC"/>
                              </a:solidFill>
                              <a:cs typeface="Arial" charset="0"/>
                            </a:rPr>
                            <a:t>Structure(s)</a:t>
                          </a:r>
                        </a:p>
                      </p:txBody>
                    </p:sp>
                  </p:grpSp>
                  <p:sp>
                    <p:nvSpPr>
                      <p:cNvPr id="133" name="Line 27"/>
                      <p:cNvSpPr>
                        <a:spLocks noChangeShapeType="1"/>
                      </p:cNvSpPr>
                      <p:nvPr/>
                    </p:nvSpPr>
                    <p:spPr bwMode="auto">
                      <a:xfrm>
                        <a:off x="768" y="1301"/>
                        <a:ext cx="0" cy="776"/>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sp>
                    <p:nvSpPr>
                      <p:cNvPr id="134" name="Line 28"/>
                      <p:cNvSpPr>
                        <a:spLocks noChangeShapeType="1"/>
                      </p:cNvSpPr>
                      <p:nvPr/>
                    </p:nvSpPr>
                    <p:spPr bwMode="auto">
                      <a:xfrm flipV="1">
                        <a:off x="2952" y="4072"/>
                        <a:ext cx="612" cy="0"/>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grpSp>
                    <p:nvGrpSpPr>
                      <p:cNvPr id="135" name="Group 32"/>
                      <p:cNvGrpSpPr>
                        <a:grpSpLocks/>
                      </p:cNvGrpSpPr>
                      <p:nvPr/>
                    </p:nvGrpSpPr>
                    <p:grpSpPr bwMode="auto">
                      <a:xfrm>
                        <a:off x="754" y="3754"/>
                        <a:ext cx="1315" cy="433"/>
                        <a:chOff x="754" y="3676"/>
                        <a:chExt cx="1315" cy="385"/>
                      </a:xfrm>
                      <a:grpFill/>
                    </p:grpSpPr>
                    <p:sp>
                      <p:nvSpPr>
                        <p:cNvPr id="139" name="Freeform 33"/>
                        <p:cNvSpPr>
                          <a:spLocks/>
                        </p:cNvSpPr>
                        <p:nvPr/>
                      </p:nvSpPr>
                      <p:spPr bwMode="auto">
                        <a:xfrm>
                          <a:off x="754" y="3676"/>
                          <a:ext cx="1248" cy="385"/>
                        </a:xfrm>
                        <a:custGeom>
                          <a:avLst/>
                          <a:gdLst>
                            <a:gd name="T0" fmla="*/ 12177 w 920"/>
                            <a:gd name="T1" fmla="*/ 0 h 336"/>
                            <a:gd name="T2" fmla="*/ 228571 w 920"/>
                            <a:gd name="T3" fmla="*/ 7282 h 336"/>
                            <a:gd name="T4" fmla="*/ 1387174 w 920"/>
                            <a:gd name="T5" fmla="*/ 7282 h 336"/>
                            <a:gd name="T6" fmla="*/ 0 60000 65536"/>
                            <a:gd name="T7" fmla="*/ 0 60000 65536"/>
                            <a:gd name="T8" fmla="*/ 0 60000 65536"/>
                            <a:gd name="T9" fmla="*/ 0 w 920"/>
                            <a:gd name="T10" fmla="*/ 0 h 336"/>
                            <a:gd name="T11" fmla="*/ 920 w 920"/>
                            <a:gd name="T12" fmla="*/ 336 h 336"/>
                          </a:gdLst>
                          <a:ahLst/>
                          <a:cxnLst>
                            <a:cxn ang="T6">
                              <a:pos x="T0" y="T1"/>
                            </a:cxn>
                            <a:cxn ang="T7">
                              <a:pos x="T2" y="T3"/>
                            </a:cxn>
                            <a:cxn ang="T8">
                              <a:pos x="T4" y="T5"/>
                            </a:cxn>
                          </a:cxnLst>
                          <a:rect l="T9" t="T10" r="T11" b="T12"/>
                          <a:pathLst>
                            <a:path w="920" h="336">
                              <a:moveTo>
                                <a:pt x="8" y="0"/>
                              </a:moveTo>
                              <a:cubicBezTo>
                                <a:pt x="4" y="120"/>
                                <a:pt x="0" y="240"/>
                                <a:pt x="152" y="288"/>
                              </a:cubicBezTo>
                              <a:cubicBezTo>
                                <a:pt x="304" y="336"/>
                                <a:pt x="612" y="312"/>
                                <a:pt x="920" y="288"/>
                              </a:cubicBezTo>
                            </a:path>
                          </a:pathLst>
                        </a:custGeom>
                        <a:grpFill/>
                        <a:ln w="38100">
                          <a:solidFill>
                            <a:srgbClr val="FF0000"/>
                          </a:solidFill>
                          <a:round/>
                          <a:headEnd/>
                          <a:tailEnd/>
                        </a:ln>
                      </p:spPr>
                      <p:txBody>
                        <a:bodyPr/>
                        <a:lstStyle/>
                        <a:p>
                          <a:pPr>
                            <a:defRPr/>
                          </a:pPr>
                          <a:endParaRPr lang="es-CL">
                            <a:cs typeface="Arial" charset="0"/>
                          </a:endParaRPr>
                        </a:p>
                      </p:txBody>
                    </p:sp>
                    <p:sp>
                      <p:nvSpPr>
                        <p:cNvPr id="140" name="Line 34"/>
                        <p:cNvSpPr>
                          <a:spLocks noChangeShapeType="1"/>
                        </p:cNvSpPr>
                        <p:nvPr/>
                      </p:nvSpPr>
                      <p:spPr bwMode="auto">
                        <a:xfrm>
                          <a:off x="2021" y="4004"/>
                          <a:ext cx="48" cy="0"/>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grpSp>
                  <p:grpSp>
                    <p:nvGrpSpPr>
                      <p:cNvPr id="136" name="Group 35"/>
                      <p:cNvGrpSpPr>
                        <a:grpSpLocks/>
                      </p:cNvGrpSpPr>
                      <p:nvPr/>
                    </p:nvGrpSpPr>
                    <p:grpSpPr bwMode="auto">
                      <a:xfrm>
                        <a:off x="4272" y="3647"/>
                        <a:ext cx="773" cy="425"/>
                        <a:chOff x="4272" y="3647"/>
                        <a:chExt cx="773" cy="425"/>
                      </a:xfrm>
                      <a:grpFill/>
                    </p:grpSpPr>
                    <p:sp>
                      <p:nvSpPr>
                        <p:cNvPr id="137" name="Freeform 36"/>
                        <p:cNvSpPr>
                          <a:spLocks/>
                        </p:cNvSpPr>
                        <p:nvPr/>
                      </p:nvSpPr>
                      <p:spPr bwMode="auto">
                        <a:xfrm>
                          <a:off x="4272" y="3730"/>
                          <a:ext cx="773" cy="342"/>
                        </a:xfrm>
                        <a:custGeom>
                          <a:avLst/>
                          <a:gdLst>
                            <a:gd name="T0" fmla="*/ 0 w 872"/>
                            <a:gd name="T1" fmla="*/ 17 h 592"/>
                            <a:gd name="T2" fmla="*/ 70 w 872"/>
                            <a:gd name="T3" fmla="*/ 17 h 592"/>
                            <a:gd name="T4" fmla="*/ 107 w 872"/>
                            <a:gd name="T5" fmla="*/ 14 h 592"/>
                            <a:gd name="T6" fmla="*/ 113 w 872"/>
                            <a:gd name="T7" fmla="*/ 0 h 592"/>
                            <a:gd name="T8" fmla="*/ 0 60000 65536"/>
                            <a:gd name="T9" fmla="*/ 0 60000 65536"/>
                            <a:gd name="T10" fmla="*/ 0 60000 65536"/>
                            <a:gd name="T11" fmla="*/ 0 60000 65536"/>
                            <a:gd name="T12" fmla="*/ 0 w 872"/>
                            <a:gd name="T13" fmla="*/ 0 h 592"/>
                            <a:gd name="T14" fmla="*/ 872 w 872"/>
                            <a:gd name="T15" fmla="*/ 592 h 592"/>
                          </a:gdLst>
                          <a:ahLst/>
                          <a:cxnLst>
                            <a:cxn ang="T8">
                              <a:pos x="T0" y="T1"/>
                            </a:cxn>
                            <a:cxn ang="T9">
                              <a:pos x="T2" y="T3"/>
                            </a:cxn>
                            <a:cxn ang="T10">
                              <a:pos x="T4" y="T5"/>
                            </a:cxn>
                            <a:cxn ang="T11">
                              <a:pos x="T6" y="T7"/>
                            </a:cxn>
                          </a:cxnLst>
                          <a:rect l="T12" t="T13" r="T14" b="T15"/>
                          <a:pathLst>
                            <a:path w="872" h="592">
                              <a:moveTo>
                                <a:pt x="0" y="576"/>
                              </a:moveTo>
                              <a:cubicBezTo>
                                <a:pt x="196" y="584"/>
                                <a:pt x="392" y="592"/>
                                <a:pt x="528" y="576"/>
                              </a:cubicBezTo>
                              <a:cubicBezTo>
                                <a:pt x="664" y="560"/>
                                <a:pt x="760" y="576"/>
                                <a:pt x="816" y="480"/>
                              </a:cubicBezTo>
                              <a:cubicBezTo>
                                <a:pt x="872" y="384"/>
                                <a:pt x="848" y="72"/>
                                <a:pt x="864" y="0"/>
                              </a:cubicBezTo>
                            </a:path>
                          </a:pathLst>
                        </a:custGeom>
                        <a:grpFill/>
                        <a:ln w="38100">
                          <a:solidFill>
                            <a:srgbClr val="FF0000"/>
                          </a:solidFill>
                          <a:round/>
                          <a:headEnd/>
                          <a:tailEnd/>
                        </a:ln>
                      </p:spPr>
                      <p:txBody>
                        <a:bodyPr/>
                        <a:lstStyle/>
                        <a:p>
                          <a:pPr>
                            <a:defRPr/>
                          </a:pPr>
                          <a:endParaRPr lang="es-CL">
                            <a:cs typeface="Arial" charset="0"/>
                          </a:endParaRPr>
                        </a:p>
                      </p:txBody>
                    </p:sp>
                    <p:sp>
                      <p:nvSpPr>
                        <p:cNvPr id="138" name="Line 37"/>
                        <p:cNvSpPr>
                          <a:spLocks noChangeShapeType="1"/>
                        </p:cNvSpPr>
                        <p:nvPr/>
                      </p:nvSpPr>
                      <p:spPr bwMode="auto">
                        <a:xfrm flipV="1">
                          <a:off x="5045" y="3647"/>
                          <a:ext cx="0" cy="48"/>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grpSp>
                </p:grpSp>
                <p:sp>
                  <p:nvSpPr>
                    <p:cNvPr id="128" name="Text Box 26"/>
                    <p:cNvSpPr txBox="1">
                      <a:spLocks noChangeArrowheads="1"/>
                    </p:cNvSpPr>
                    <p:nvPr/>
                  </p:nvSpPr>
                  <p:spPr bwMode="auto">
                    <a:xfrm>
                      <a:off x="7467600" y="4276795"/>
                      <a:ext cx="1517297" cy="972516"/>
                    </a:xfrm>
                    <a:prstGeom prst="rect">
                      <a:avLst/>
                    </a:prstGeom>
                    <a:grpFill/>
                    <a:ln w="9525">
                      <a:solidFill>
                        <a:schemeClr val="tx1"/>
                      </a:solidFill>
                      <a:miter lim="800000"/>
                      <a:headEnd/>
                      <a:tailEnd/>
                    </a:ln>
                  </p:spPr>
                  <p:txBody>
                    <a:bodyPr>
                      <a:spAutoFit/>
                    </a:bodyPr>
                    <a:lstStyle/>
                    <a:p>
                      <a:pPr marL="342900" indent="-342900" algn="ctr">
                        <a:defRPr/>
                      </a:pPr>
                      <a:r>
                        <a:rPr lang="en-US" altLang="en-US" sz="1600" dirty="0">
                          <a:solidFill>
                            <a:srgbClr val="0033CC"/>
                          </a:solidFill>
                          <a:cs typeface="Arial" charset="0"/>
                        </a:rPr>
                        <a:t>Hydrologic</a:t>
                      </a:r>
                    </a:p>
                    <a:p>
                      <a:pPr marL="342900" indent="-342900" algn="ctr">
                        <a:defRPr/>
                      </a:pPr>
                      <a:r>
                        <a:rPr lang="en-US" altLang="en-US" sz="1600" dirty="0">
                          <a:solidFill>
                            <a:srgbClr val="0033CC"/>
                          </a:solidFill>
                          <a:cs typeface="Arial" charset="0"/>
                        </a:rPr>
                        <a:t>Model</a:t>
                      </a:r>
                    </a:p>
                    <a:p>
                      <a:pPr marL="342900" indent="-342900" algn="ctr">
                        <a:defRPr/>
                      </a:pPr>
                      <a:r>
                        <a:rPr lang="en-US" altLang="en-US" sz="1600" dirty="0">
                          <a:solidFill>
                            <a:srgbClr val="0033CC"/>
                          </a:solidFill>
                          <a:cs typeface="Arial" charset="0"/>
                        </a:rPr>
                        <a:t>Parameter(s)</a:t>
                      </a:r>
                    </a:p>
                  </p:txBody>
                </p:sp>
              </p:grpSp>
            </p:grpSp>
          </p:grpSp>
        </p:grpSp>
        <p:sp>
          <p:nvSpPr>
            <p:cNvPr id="119" name="66 Rectángulo"/>
            <p:cNvSpPr/>
            <p:nvPr/>
          </p:nvSpPr>
          <p:spPr>
            <a:xfrm>
              <a:off x="7087004" y="4954006"/>
              <a:ext cx="227747" cy="152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grpSp>
        <p:nvGrpSpPr>
          <p:cNvPr id="153" name="Group 264"/>
          <p:cNvGrpSpPr>
            <a:grpSpLocks/>
          </p:cNvGrpSpPr>
          <p:nvPr/>
        </p:nvGrpSpPr>
        <p:grpSpPr bwMode="auto">
          <a:xfrm>
            <a:off x="2606675" y="1155699"/>
            <a:ext cx="1431925" cy="874125"/>
            <a:chOff x="2441926" y="293687"/>
            <a:chExt cx="1368075" cy="1060717"/>
          </a:xfrm>
        </p:grpSpPr>
        <p:grpSp>
          <p:nvGrpSpPr>
            <p:cNvPr id="154" name="81 Grupo"/>
            <p:cNvGrpSpPr>
              <a:grpSpLocks/>
            </p:cNvGrpSpPr>
            <p:nvPr/>
          </p:nvGrpSpPr>
          <p:grpSpPr bwMode="auto">
            <a:xfrm>
              <a:off x="3049588" y="358775"/>
              <a:ext cx="428625" cy="708025"/>
              <a:chOff x="3230441" y="381000"/>
              <a:chExt cx="548908" cy="990600"/>
            </a:xfrm>
          </p:grpSpPr>
          <p:sp>
            <p:nvSpPr>
              <p:cNvPr id="161" name="76 Rectángulo"/>
              <p:cNvSpPr/>
              <p:nvPr/>
            </p:nvSpPr>
            <p:spPr>
              <a:xfrm>
                <a:off x="3231134" y="381574"/>
                <a:ext cx="46616" cy="98913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162" name="78 Rectángulo"/>
              <p:cNvSpPr/>
              <p:nvPr/>
            </p:nvSpPr>
            <p:spPr>
              <a:xfrm>
                <a:off x="3382636" y="381574"/>
                <a:ext cx="46616" cy="98913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163" name="79 Rectángulo"/>
              <p:cNvSpPr/>
              <p:nvPr/>
            </p:nvSpPr>
            <p:spPr>
              <a:xfrm>
                <a:off x="3580754" y="381574"/>
                <a:ext cx="46616" cy="98913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164" name="80 Rectángulo"/>
              <p:cNvSpPr/>
              <p:nvPr/>
            </p:nvSpPr>
            <p:spPr>
              <a:xfrm>
                <a:off x="3732257" y="381574"/>
                <a:ext cx="46616" cy="98913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grpSp>
          <p:nvGrpSpPr>
            <p:cNvPr id="155" name="Group 81"/>
            <p:cNvGrpSpPr>
              <a:grpSpLocks/>
            </p:cNvGrpSpPr>
            <p:nvPr/>
          </p:nvGrpSpPr>
          <p:grpSpPr bwMode="auto">
            <a:xfrm>
              <a:off x="2441926" y="293687"/>
              <a:ext cx="1368075" cy="1060717"/>
              <a:chOff x="3489856" y="3875532"/>
              <a:chExt cx="1367983" cy="1060247"/>
            </a:xfrm>
          </p:grpSpPr>
          <p:grpSp>
            <p:nvGrpSpPr>
              <p:cNvPr id="156" name="Group 82"/>
              <p:cNvGrpSpPr>
                <a:grpSpLocks/>
              </p:cNvGrpSpPr>
              <p:nvPr/>
            </p:nvGrpSpPr>
            <p:grpSpPr bwMode="auto">
              <a:xfrm>
                <a:off x="3886201" y="3875532"/>
                <a:ext cx="971638" cy="759284"/>
                <a:chOff x="3810000" y="3875532"/>
                <a:chExt cx="842086" cy="759284"/>
              </a:xfrm>
            </p:grpSpPr>
            <p:cxnSp>
              <p:nvCxnSpPr>
                <p:cNvPr id="159" name="Straight Arrow Connector 158"/>
                <p:cNvCxnSpPr/>
                <p:nvPr/>
              </p:nvCxnSpPr>
              <p:spPr>
                <a:xfrm flipV="1">
                  <a:off x="3809559"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3809559" y="4634185"/>
                  <a:ext cx="84252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57" name="TextBox 84"/>
              <p:cNvSpPr txBox="1">
                <a:spLocks noChangeArrowheads="1"/>
              </p:cNvSpPr>
              <p:nvPr/>
            </p:nvSpPr>
            <p:spPr bwMode="auto">
              <a:xfrm>
                <a:off x="3886200" y="4599801"/>
                <a:ext cx="930275" cy="335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scenarios</a:t>
                </a:r>
                <a:endParaRPr lang="en-US" altLang="en-US" sz="1200" b="1" i="1" dirty="0">
                  <a:latin typeface="Comic Sans MS" pitchFamily="66" charset="0"/>
                </a:endParaRPr>
              </a:p>
            </p:txBody>
          </p:sp>
          <p:sp>
            <p:nvSpPr>
              <p:cNvPr id="158" name="TextBox 157"/>
              <p:cNvSpPr txBox="1"/>
              <p:nvPr/>
            </p:nvSpPr>
            <p:spPr>
              <a:xfrm>
                <a:off x="3489856" y="3962400"/>
                <a:ext cx="495123" cy="276999"/>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165" name="Group 276"/>
          <p:cNvGrpSpPr>
            <a:grpSpLocks/>
          </p:cNvGrpSpPr>
          <p:nvPr/>
        </p:nvGrpSpPr>
        <p:grpSpPr bwMode="auto">
          <a:xfrm>
            <a:off x="2209800" y="3809998"/>
            <a:ext cx="1355725" cy="1058792"/>
            <a:chOff x="2132403" y="3505200"/>
            <a:chExt cx="1296597" cy="1284805"/>
          </a:xfrm>
        </p:grpSpPr>
        <p:sp>
          <p:nvSpPr>
            <p:cNvPr id="166" name="61 Forma libre"/>
            <p:cNvSpPr/>
            <p:nvPr/>
          </p:nvSpPr>
          <p:spPr>
            <a:xfrm>
              <a:off x="2590919" y="3516758"/>
              <a:ext cx="724212" cy="739727"/>
            </a:xfrm>
            <a:custGeom>
              <a:avLst/>
              <a:gdLst>
                <a:gd name="connsiteX0" fmla="*/ 114300 w 723900"/>
                <a:gd name="connsiteY0" fmla="*/ 990600 h 990600"/>
                <a:gd name="connsiteX1" fmla="*/ 723900 w 723900"/>
                <a:gd name="connsiteY1" fmla="*/ 990600 h 990600"/>
                <a:gd name="connsiteX2" fmla="*/ 647700 w 723900"/>
                <a:gd name="connsiteY2" fmla="*/ 958850 h 990600"/>
                <a:gd name="connsiteX3" fmla="*/ 558800 w 723900"/>
                <a:gd name="connsiteY3" fmla="*/ 908050 h 990600"/>
                <a:gd name="connsiteX4" fmla="*/ 476250 w 723900"/>
                <a:gd name="connsiteY4" fmla="*/ 781050 h 990600"/>
                <a:gd name="connsiteX5" fmla="*/ 419100 w 723900"/>
                <a:gd name="connsiteY5" fmla="*/ 527050 h 990600"/>
                <a:gd name="connsiteX6" fmla="*/ 374650 w 723900"/>
                <a:gd name="connsiteY6" fmla="*/ 298450 h 990600"/>
                <a:gd name="connsiteX7" fmla="*/ 349250 w 723900"/>
                <a:gd name="connsiteY7" fmla="*/ 127000 h 990600"/>
                <a:gd name="connsiteX8" fmla="*/ 323850 w 723900"/>
                <a:gd name="connsiteY8" fmla="*/ 25400 h 990600"/>
                <a:gd name="connsiteX9" fmla="*/ 285750 w 723900"/>
                <a:gd name="connsiteY9" fmla="*/ 0 h 990600"/>
                <a:gd name="connsiteX10" fmla="*/ 241300 w 723900"/>
                <a:gd name="connsiteY10" fmla="*/ 69850 h 990600"/>
                <a:gd name="connsiteX11" fmla="*/ 222250 w 723900"/>
                <a:gd name="connsiteY11" fmla="*/ 190500 h 990600"/>
                <a:gd name="connsiteX12" fmla="*/ 215900 w 723900"/>
                <a:gd name="connsiteY12" fmla="*/ 412750 h 990600"/>
                <a:gd name="connsiteX13" fmla="*/ 203200 w 723900"/>
                <a:gd name="connsiteY13" fmla="*/ 577850 h 990600"/>
                <a:gd name="connsiteX14" fmla="*/ 184150 w 723900"/>
                <a:gd name="connsiteY14" fmla="*/ 749300 h 990600"/>
                <a:gd name="connsiteX15" fmla="*/ 165100 w 723900"/>
                <a:gd name="connsiteY15" fmla="*/ 863600 h 990600"/>
                <a:gd name="connsiteX16" fmla="*/ 114300 w 723900"/>
                <a:gd name="connsiteY16" fmla="*/ 927100 h 990600"/>
                <a:gd name="connsiteX17" fmla="*/ 63500 w 723900"/>
                <a:gd name="connsiteY17" fmla="*/ 958850 h 990600"/>
                <a:gd name="connsiteX18" fmla="*/ 0 w 723900"/>
                <a:gd name="connsiteY18" fmla="*/ 990600 h 990600"/>
                <a:gd name="connsiteX19" fmla="*/ 114300 w 723900"/>
                <a:gd name="connsiteY19"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3900" h="990600">
                  <a:moveTo>
                    <a:pt x="114300" y="990600"/>
                  </a:moveTo>
                  <a:lnTo>
                    <a:pt x="723900" y="990600"/>
                  </a:lnTo>
                  <a:lnTo>
                    <a:pt x="647700" y="958850"/>
                  </a:lnTo>
                  <a:lnTo>
                    <a:pt x="558800" y="908050"/>
                  </a:lnTo>
                  <a:lnTo>
                    <a:pt x="476250" y="781050"/>
                  </a:lnTo>
                  <a:lnTo>
                    <a:pt x="419100" y="527050"/>
                  </a:lnTo>
                  <a:lnTo>
                    <a:pt x="374650" y="298450"/>
                  </a:lnTo>
                  <a:lnTo>
                    <a:pt x="349250" y="127000"/>
                  </a:lnTo>
                  <a:lnTo>
                    <a:pt x="323850" y="25400"/>
                  </a:lnTo>
                  <a:lnTo>
                    <a:pt x="285750" y="0"/>
                  </a:lnTo>
                  <a:lnTo>
                    <a:pt x="241300" y="69850"/>
                  </a:lnTo>
                  <a:lnTo>
                    <a:pt x="222250" y="190500"/>
                  </a:lnTo>
                  <a:lnTo>
                    <a:pt x="215900" y="412750"/>
                  </a:lnTo>
                  <a:lnTo>
                    <a:pt x="203200" y="577850"/>
                  </a:lnTo>
                  <a:lnTo>
                    <a:pt x="184150" y="749300"/>
                  </a:lnTo>
                  <a:lnTo>
                    <a:pt x="165100" y="863600"/>
                  </a:lnTo>
                  <a:lnTo>
                    <a:pt x="114300" y="927100"/>
                  </a:lnTo>
                  <a:lnTo>
                    <a:pt x="63500" y="958850"/>
                  </a:lnTo>
                  <a:lnTo>
                    <a:pt x="0" y="990600"/>
                  </a:lnTo>
                  <a:lnTo>
                    <a:pt x="114300" y="990600"/>
                  </a:lnTo>
                  <a:close/>
                </a:path>
              </a:pathLst>
            </a:cu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nvGrpSpPr>
            <p:cNvPr id="167" name="Group 88"/>
            <p:cNvGrpSpPr>
              <a:grpSpLocks/>
            </p:cNvGrpSpPr>
            <p:nvPr/>
          </p:nvGrpSpPr>
          <p:grpSpPr bwMode="auto">
            <a:xfrm>
              <a:off x="2132403" y="3505200"/>
              <a:ext cx="1296597" cy="1284805"/>
              <a:chOff x="3470877" y="3875532"/>
              <a:chExt cx="1295974" cy="1284234"/>
            </a:xfrm>
          </p:grpSpPr>
          <p:grpSp>
            <p:nvGrpSpPr>
              <p:cNvPr id="168" name="Group 89"/>
              <p:cNvGrpSpPr>
                <a:grpSpLocks/>
              </p:cNvGrpSpPr>
              <p:nvPr/>
            </p:nvGrpSpPr>
            <p:grpSpPr bwMode="auto">
              <a:xfrm>
                <a:off x="3886198" y="3875532"/>
                <a:ext cx="868870" cy="759284"/>
                <a:chOff x="3810000" y="3875532"/>
                <a:chExt cx="753021" cy="759284"/>
              </a:xfrm>
            </p:grpSpPr>
            <p:cxnSp>
              <p:nvCxnSpPr>
                <p:cNvPr id="171" name="Straight Arrow Connector 170"/>
                <p:cNvCxnSpPr/>
                <p:nvPr/>
              </p:nvCxnSpPr>
              <p:spPr>
                <a:xfrm flipV="1">
                  <a:off x="3810419"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V="1">
                  <a:off x="3810419" y="4620707"/>
                  <a:ext cx="752293" cy="13478"/>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69" name="TextBox 90"/>
              <p:cNvSpPr txBox="1">
                <a:spLocks noChangeArrowheads="1"/>
              </p:cNvSpPr>
              <p:nvPr/>
            </p:nvSpPr>
            <p:spPr bwMode="auto">
              <a:xfrm>
                <a:off x="3836576" y="4599802"/>
                <a:ext cx="930275" cy="559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ens. members</a:t>
                </a:r>
                <a:endParaRPr lang="en-US" altLang="en-US" sz="1200" b="1" i="1" dirty="0">
                  <a:latin typeface="Comic Sans MS" pitchFamily="66" charset="0"/>
                </a:endParaRPr>
              </a:p>
            </p:txBody>
          </p:sp>
          <p:sp>
            <p:nvSpPr>
              <p:cNvPr id="170" name="TextBox 169"/>
              <p:cNvSpPr txBox="1"/>
              <p:nvPr/>
            </p:nvSpPr>
            <p:spPr>
              <a:xfrm>
                <a:off x="3470877" y="3962400"/>
                <a:ext cx="495123" cy="276998"/>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173" name="Group 292"/>
          <p:cNvGrpSpPr>
            <a:grpSpLocks/>
          </p:cNvGrpSpPr>
          <p:nvPr/>
        </p:nvGrpSpPr>
        <p:grpSpPr bwMode="auto">
          <a:xfrm>
            <a:off x="2667000" y="2527299"/>
            <a:ext cx="1614488" cy="874125"/>
            <a:chOff x="2533661" y="1752599"/>
            <a:chExt cx="1543039" cy="1060718"/>
          </a:xfrm>
        </p:grpSpPr>
        <p:sp>
          <p:nvSpPr>
            <p:cNvPr id="174" name="50 Forma libre"/>
            <p:cNvSpPr/>
            <p:nvPr/>
          </p:nvSpPr>
          <p:spPr>
            <a:xfrm>
              <a:off x="2972145" y="1800760"/>
              <a:ext cx="913382" cy="712757"/>
            </a:xfrm>
            <a:custGeom>
              <a:avLst/>
              <a:gdLst>
                <a:gd name="connsiteX0" fmla="*/ 347663 w 1090613"/>
                <a:gd name="connsiteY0" fmla="*/ 938212 h 938212"/>
                <a:gd name="connsiteX1" fmla="*/ 1090613 w 1090613"/>
                <a:gd name="connsiteY1" fmla="*/ 938212 h 938212"/>
                <a:gd name="connsiteX2" fmla="*/ 976313 w 1090613"/>
                <a:gd name="connsiteY2" fmla="*/ 852487 h 938212"/>
                <a:gd name="connsiteX3" fmla="*/ 871538 w 1090613"/>
                <a:gd name="connsiteY3" fmla="*/ 733425 h 938212"/>
                <a:gd name="connsiteX4" fmla="*/ 819150 w 1090613"/>
                <a:gd name="connsiteY4" fmla="*/ 604837 h 938212"/>
                <a:gd name="connsiteX5" fmla="*/ 762000 w 1090613"/>
                <a:gd name="connsiteY5" fmla="*/ 476250 h 938212"/>
                <a:gd name="connsiteX6" fmla="*/ 700088 w 1090613"/>
                <a:gd name="connsiteY6" fmla="*/ 285750 h 938212"/>
                <a:gd name="connsiteX7" fmla="*/ 666750 w 1090613"/>
                <a:gd name="connsiteY7" fmla="*/ 133350 h 938212"/>
                <a:gd name="connsiteX8" fmla="*/ 566738 w 1090613"/>
                <a:gd name="connsiteY8" fmla="*/ 38100 h 938212"/>
                <a:gd name="connsiteX9" fmla="*/ 485775 w 1090613"/>
                <a:gd name="connsiteY9" fmla="*/ 0 h 938212"/>
                <a:gd name="connsiteX10" fmla="*/ 433388 w 1090613"/>
                <a:gd name="connsiteY10" fmla="*/ 4762 h 938212"/>
                <a:gd name="connsiteX11" fmla="*/ 390525 w 1090613"/>
                <a:gd name="connsiteY11" fmla="*/ 47625 h 938212"/>
                <a:gd name="connsiteX12" fmla="*/ 328613 w 1090613"/>
                <a:gd name="connsiteY12" fmla="*/ 195262 h 938212"/>
                <a:gd name="connsiteX13" fmla="*/ 257175 w 1090613"/>
                <a:gd name="connsiteY13" fmla="*/ 409575 h 938212"/>
                <a:gd name="connsiteX14" fmla="*/ 209550 w 1090613"/>
                <a:gd name="connsiteY14" fmla="*/ 623887 h 938212"/>
                <a:gd name="connsiteX15" fmla="*/ 190500 w 1090613"/>
                <a:gd name="connsiteY15" fmla="*/ 762000 h 938212"/>
                <a:gd name="connsiteX16" fmla="*/ 157163 w 1090613"/>
                <a:gd name="connsiteY16" fmla="*/ 847725 h 938212"/>
                <a:gd name="connsiteX17" fmla="*/ 66675 w 1090613"/>
                <a:gd name="connsiteY17" fmla="*/ 909637 h 938212"/>
                <a:gd name="connsiteX18" fmla="*/ 0 w 1090613"/>
                <a:gd name="connsiteY18" fmla="*/ 933450 h 938212"/>
                <a:gd name="connsiteX19" fmla="*/ 347663 w 1090613"/>
                <a:gd name="connsiteY19" fmla="*/ 938212 h 93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0613" h="938212">
                  <a:moveTo>
                    <a:pt x="347663" y="938212"/>
                  </a:moveTo>
                  <a:lnTo>
                    <a:pt x="1090613" y="938212"/>
                  </a:lnTo>
                  <a:lnTo>
                    <a:pt x="976313" y="852487"/>
                  </a:lnTo>
                  <a:lnTo>
                    <a:pt x="871538" y="733425"/>
                  </a:lnTo>
                  <a:lnTo>
                    <a:pt x="819150" y="604837"/>
                  </a:lnTo>
                  <a:lnTo>
                    <a:pt x="762000" y="476250"/>
                  </a:lnTo>
                  <a:lnTo>
                    <a:pt x="700088" y="285750"/>
                  </a:lnTo>
                  <a:lnTo>
                    <a:pt x="666750" y="133350"/>
                  </a:lnTo>
                  <a:lnTo>
                    <a:pt x="566738" y="38100"/>
                  </a:lnTo>
                  <a:lnTo>
                    <a:pt x="485775" y="0"/>
                  </a:lnTo>
                  <a:lnTo>
                    <a:pt x="433388" y="4762"/>
                  </a:lnTo>
                  <a:lnTo>
                    <a:pt x="390525" y="47625"/>
                  </a:lnTo>
                  <a:lnTo>
                    <a:pt x="328613" y="195262"/>
                  </a:lnTo>
                  <a:lnTo>
                    <a:pt x="257175" y="409575"/>
                  </a:lnTo>
                  <a:lnTo>
                    <a:pt x="209550" y="623887"/>
                  </a:lnTo>
                  <a:lnTo>
                    <a:pt x="190500" y="762000"/>
                  </a:lnTo>
                  <a:lnTo>
                    <a:pt x="157163" y="847725"/>
                  </a:lnTo>
                  <a:lnTo>
                    <a:pt x="66675" y="909637"/>
                  </a:lnTo>
                  <a:lnTo>
                    <a:pt x="0" y="933450"/>
                  </a:lnTo>
                  <a:lnTo>
                    <a:pt x="347663" y="938212"/>
                  </a:lnTo>
                  <a:close/>
                </a:path>
              </a:pathLst>
            </a:cu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nvGrpSpPr>
            <p:cNvPr id="175" name="Group 102"/>
            <p:cNvGrpSpPr>
              <a:grpSpLocks/>
            </p:cNvGrpSpPr>
            <p:nvPr/>
          </p:nvGrpSpPr>
          <p:grpSpPr bwMode="auto">
            <a:xfrm>
              <a:off x="2533661" y="1752599"/>
              <a:ext cx="1543039" cy="1060718"/>
              <a:chOff x="3486345" y="3875532"/>
              <a:chExt cx="1542855" cy="1060247"/>
            </a:xfrm>
          </p:grpSpPr>
          <p:grpSp>
            <p:nvGrpSpPr>
              <p:cNvPr id="176" name="Group 104"/>
              <p:cNvGrpSpPr>
                <a:grpSpLocks/>
              </p:cNvGrpSpPr>
              <p:nvPr/>
            </p:nvGrpSpPr>
            <p:grpSpPr bwMode="auto">
              <a:xfrm>
                <a:off x="3886200" y="3875532"/>
                <a:ext cx="1143000" cy="759284"/>
                <a:chOff x="3810000" y="3875532"/>
                <a:chExt cx="990600" cy="759284"/>
              </a:xfrm>
            </p:grpSpPr>
            <p:cxnSp>
              <p:nvCxnSpPr>
                <p:cNvPr id="179" name="Straight Arrow Connector 178"/>
                <p:cNvCxnSpPr/>
                <p:nvPr/>
              </p:nvCxnSpPr>
              <p:spPr>
                <a:xfrm flipV="1">
                  <a:off x="3810563"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3810563" y="4634185"/>
                  <a:ext cx="99003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77" name="TextBox 105"/>
              <p:cNvSpPr txBox="1">
                <a:spLocks noChangeArrowheads="1"/>
              </p:cNvSpPr>
              <p:nvPr/>
            </p:nvSpPr>
            <p:spPr bwMode="auto">
              <a:xfrm>
                <a:off x="3962400" y="4599801"/>
                <a:ext cx="930275" cy="335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models</a:t>
                </a:r>
                <a:endParaRPr lang="en-US" altLang="en-US" sz="1200" b="1" i="1" dirty="0">
                  <a:latin typeface="Comic Sans MS" pitchFamily="66" charset="0"/>
                </a:endParaRPr>
              </a:p>
            </p:txBody>
          </p:sp>
          <p:sp>
            <p:nvSpPr>
              <p:cNvPr id="178" name="TextBox 177"/>
              <p:cNvSpPr txBox="1"/>
              <p:nvPr/>
            </p:nvSpPr>
            <p:spPr>
              <a:xfrm>
                <a:off x="3486345" y="3962400"/>
                <a:ext cx="495123" cy="276998"/>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181" name="Group 353"/>
          <p:cNvGrpSpPr>
            <a:grpSpLocks/>
          </p:cNvGrpSpPr>
          <p:nvPr/>
        </p:nvGrpSpPr>
        <p:grpSpPr bwMode="auto">
          <a:xfrm>
            <a:off x="3581400" y="1371600"/>
            <a:ext cx="4703763" cy="2854325"/>
            <a:chOff x="3442652" y="533400"/>
            <a:chExt cx="5091748" cy="3357563"/>
          </a:xfrm>
        </p:grpSpPr>
        <p:cxnSp>
          <p:nvCxnSpPr>
            <p:cNvPr id="182" name="83 Conector curvado"/>
            <p:cNvCxnSpPr/>
            <p:nvPr/>
          </p:nvCxnSpPr>
          <p:spPr>
            <a:xfrm>
              <a:off x="3733069" y="609963"/>
              <a:ext cx="1220095" cy="761894"/>
            </a:xfrm>
            <a:prstGeom prst="curvedConnector3">
              <a:avLst>
                <a:gd name="adj1" fmla="val 50000"/>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3" name="93 Conector curvado"/>
            <p:cNvCxnSpPr/>
            <p:nvPr/>
          </p:nvCxnSpPr>
          <p:spPr>
            <a:xfrm flipV="1">
              <a:off x="3810399" y="1905931"/>
              <a:ext cx="1142765" cy="380947"/>
            </a:xfrm>
            <a:prstGeom prst="curvedConnector3">
              <a:avLst>
                <a:gd name="adj1" fmla="val 50000"/>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4" name="103 Conector curvado"/>
            <p:cNvCxnSpPr/>
            <p:nvPr/>
          </p:nvCxnSpPr>
          <p:spPr>
            <a:xfrm rot="5400000" flipH="1" flipV="1">
              <a:off x="4608135" y="2250228"/>
              <a:ext cx="1757211" cy="1524260"/>
            </a:xfrm>
            <a:prstGeom prst="curvedConnector3">
              <a:avLst>
                <a:gd name="adj1" fmla="val 43378"/>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5" name="107 Conector curvado"/>
            <p:cNvCxnSpPr/>
            <p:nvPr/>
          </p:nvCxnSpPr>
          <p:spPr>
            <a:xfrm rot="5400000" flipH="1" flipV="1">
              <a:off x="6035567" y="2575608"/>
              <a:ext cx="1492042" cy="608329"/>
            </a:xfrm>
            <a:prstGeom prst="curvedConnector3">
              <a:avLst>
                <a:gd name="adj1" fmla="val 50000"/>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6" name="114 Conector curvado"/>
            <p:cNvCxnSpPr/>
            <p:nvPr/>
          </p:nvCxnSpPr>
          <p:spPr>
            <a:xfrm rot="16200000" flipV="1">
              <a:off x="7651715" y="2177837"/>
              <a:ext cx="545277" cy="457106"/>
            </a:xfrm>
            <a:prstGeom prst="curvedConnector3">
              <a:avLst>
                <a:gd name="adj1" fmla="val 50000"/>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117 Conector curvado"/>
            <p:cNvCxnSpPr/>
            <p:nvPr/>
          </p:nvCxnSpPr>
          <p:spPr>
            <a:xfrm flipV="1">
              <a:off x="3442652" y="1981200"/>
              <a:ext cx="1967548" cy="1887867"/>
            </a:xfrm>
            <a:prstGeom prst="curvedConnector3">
              <a:avLst>
                <a:gd name="adj1" fmla="val 50000"/>
              </a:avLst>
            </a:prstGeom>
            <a:ln w="38100">
              <a:solidFill>
                <a:srgbClr val="009900"/>
              </a:solidFill>
              <a:tailEnd type="triangle" w="lg" len="lg"/>
            </a:ln>
            <a:scene3d>
              <a:camera prst="orthographicFront">
                <a:rot lat="10800000" lon="0" rev="4800000"/>
              </a:camera>
              <a:lightRig rig="threePt" dir="t"/>
            </a:scene3d>
          </p:spPr>
          <p:style>
            <a:lnRef idx="1">
              <a:schemeClr val="accent1"/>
            </a:lnRef>
            <a:fillRef idx="0">
              <a:schemeClr val="accent1"/>
            </a:fillRef>
            <a:effectRef idx="0">
              <a:schemeClr val="accent1"/>
            </a:effectRef>
            <a:fontRef idx="minor">
              <a:schemeClr val="tx1"/>
            </a:fontRef>
          </p:style>
        </p:cxnSp>
        <p:sp>
          <p:nvSpPr>
            <p:cNvPr id="188" name="145 Rectángulo"/>
            <p:cNvSpPr/>
            <p:nvPr/>
          </p:nvSpPr>
          <p:spPr>
            <a:xfrm>
              <a:off x="5028776" y="533400"/>
              <a:ext cx="3505624" cy="15237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189" name="146 Forma libre"/>
            <p:cNvSpPr/>
            <p:nvPr/>
          </p:nvSpPr>
          <p:spPr>
            <a:xfrm>
              <a:off x="6247151" y="1078677"/>
              <a:ext cx="1154794" cy="666658"/>
            </a:xfrm>
            <a:custGeom>
              <a:avLst/>
              <a:gdLst>
                <a:gd name="connsiteX0" fmla="*/ 0 w 3105150"/>
                <a:gd name="connsiteY0" fmla="*/ 971550 h 971550"/>
                <a:gd name="connsiteX1" fmla="*/ 3105150 w 3105150"/>
                <a:gd name="connsiteY1" fmla="*/ 971550 h 971550"/>
                <a:gd name="connsiteX2" fmla="*/ 2990850 w 3105150"/>
                <a:gd name="connsiteY2" fmla="*/ 904875 h 971550"/>
                <a:gd name="connsiteX3" fmla="*/ 2905125 w 3105150"/>
                <a:gd name="connsiteY3" fmla="*/ 847725 h 971550"/>
                <a:gd name="connsiteX4" fmla="*/ 2676525 w 3105150"/>
                <a:gd name="connsiteY4" fmla="*/ 676275 h 971550"/>
                <a:gd name="connsiteX5" fmla="*/ 2524125 w 3105150"/>
                <a:gd name="connsiteY5" fmla="*/ 495300 h 971550"/>
                <a:gd name="connsiteX6" fmla="*/ 2333625 w 3105150"/>
                <a:gd name="connsiteY6" fmla="*/ 352425 h 971550"/>
                <a:gd name="connsiteX7" fmla="*/ 2162175 w 3105150"/>
                <a:gd name="connsiteY7" fmla="*/ 209550 h 971550"/>
                <a:gd name="connsiteX8" fmla="*/ 1962150 w 3105150"/>
                <a:gd name="connsiteY8" fmla="*/ 190500 h 971550"/>
                <a:gd name="connsiteX9" fmla="*/ 1571625 w 3105150"/>
                <a:gd name="connsiteY9" fmla="*/ 152400 h 971550"/>
                <a:gd name="connsiteX10" fmla="*/ 1362075 w 3105150"/>
                <a:gd name="connsiteY10" fmla="*/ 57150 h 971550"/>
                <a:gd name="connsiteX11" fmla="*/ 1162050 w 3105150"/>
                <a:gd name="connsiteY11" fmla="*/ 0 h 971550"/>
                <a:gd name="connsiteX12" fmla="*/ 1038225 w 3105150"/>
                <a:gd name="connsiteY12" fmla="*/ 76200 h 971550"/>
                <a:gd name="connsiteX13" fmla="*/ 923925 w 3105150"/>
                <a:gd name="connsiteY13" fmla="*/ 295275 h 971550"/>
                <a:gd name="connsiteX14" fmla="*/ 819150 w 3105150"/>
                <a:gd name="connsiteY14" fmla="*/ 523875 h 971550"/>
                <a:gd name="connsiteX15" fmla="*/ 647700 w 3105150"/>
                <a:gd name="connsiteY15" fmla="*/ 638175 h 971550"/>
                <a:gd name="connsiteX16" fmla="*/ 561975 w 3105150"/>
                <a:gd name="connsiteY16" fmla="*/ 714375 h 971550"/>
                <a:gd name="connsiteX17" fmla="*/ 352425 w 3105150"/>
                <a:gd name="connsiteY17" fmla="*/ 828675 h 971550"/>
                <a:gd name="connsiteX18" fmla="*/ 190500 w 3105150"/>
                <a:gd name="connsiteY18" fmla="*/ 885825 h 971550"/>
                <a:gd name="connsiteX19" fmla="*/ 85725 w 3105150"/>
                <a:gd name="connsiteY19" fmla="*/ 923925 h 971550"/>
                <a:gd name="connsiteX20" fmla="*/ 0 w 3105150"/>
                <a:gd name="connsiteY20" fmla="*/ 97155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05150" h="971550">
                  <a:moveTo>
                    <a:pt x="0" y="971550"/>
                  </a:moveTo>
                  <a:lnTo>
                    <a:pt x="3105150" y="971550"/>
                  </a:lnTo>
                  <a:lnTo>
                    <a:pt x="2990850" y="904875"/>
                  </a:lnTo>
                  <a:lnTo>
                    <a:pt x="2905125" y="847725"/>
                  </a:lnTo>
                  <a:lnTo>
                    <a:pt x="2676525" y="676275"/>
                  </a:lnTo>
                  <a:lnTo>
                    <a:pt x="2524125" y="495300"/>
                  </a:lnTo>
                  <a:lnTo>
                    <a:pt x="2333625" y="352425"/>
                  </a:lnTo>
                  <a:lnTo>
                    <a:pt x="2162175" y="209550"/>
                  </a:lnTo>
                  <a:lnTo>
                    <a:pt x="1962150" y="190500"/>
                  </a:lnTo>
                  <a:lnTo>
                    <a:pt x="1571625" y="152400"/>
                  </a:lnTo>
                  <a:lnTo>
                    <a:pt x="1362075" y="57150"/>
                  </a:lnTo>
                  <a:lnTo>
                    <a:pt x="1162050" y="0"/>
                  </a:lnTo>
                  <a:lnTo>
                    <a:pt x="1038225" y="76200"/>
                  </a:lnTo>
                  <a:lnTo>
                    <a:pt x="923925" y="295275"/>
                  </a:lnTo>
                  <a:lnTo>
                    <a:pt x="819150" y="523875"/>
                  </a:lnTo>
                  <a:lnTo>
                    <a:pt x="647700" y="638175"/>
                  </a:lnTo>
                  <a:lnTo>
                    <a:pt x="561975" y="714375"/>
                  </a:lnTo>
                  <a:lnTo>
                    <a:pt x="352425" y="828675"/>
                  </a:lnTo>
                  <a:lnTo>
                    <a:pt x="190500" y="885825"/>
                  </a:lnTo>
                  <a:lnTo>
                    <a:pt x="85725" y="923925"/>
                  </a:lnTo>
                  <a:lnTo>
                    <a:pt x="0" y="971550"/>
                  </a:lnTo>
                  <a:close/>
                </a:path>
              </a:pathLst>
            </a:cu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190" name="147 CuadroTexto"/>
            <p:cNvSpPr txBox="1">
              <a:spLocks noChangeArrowheads="1"/>
            </p:cNvSpPr>
            <p:nvPr/>
          </p:nvSpPr>
          <p:spPr bwMode="auto">
            <a:xfrm>
              <a:off x="5655163" y="533400"/>
              <a:ext cx="2819400" cy="398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s-ES_tradnl" altLang="en-US" sz="1600" b="1">
                  <a:solidFill>
                    <a:srgbClr val="003399"/>
                  </a:solidFill>
                  <a:latin typeface="Comic Sans MS" pitchFamily="66" charset="0"/>
                </a:rPr>
                <a:t>Combined uncertainty</a:t>
              </a:r>
              <a:endParaRPr lang="es-CL" altLang="en-US" sz="1600" b="1">
                <a:solidFill>
                  <a:srgbClr val="003399"/>
                </a:solidFill>
                <a:latin typeface="Comic Sans MS" pitchFamily="66" charset="0"/>
              </a:endParaRPr>
            </a:p>
          </p:txBody>
        </p:sp>
        <p:grpSp>
          <p:nvGrpSpPr>
            <p:cNvPr id="191" name="Group 118"/>
            <p:cNvGrpSpPr>
              <a:grpSpLocks/>
            </p:cNvGrpSpPr>
            <p:nvPr/>
          </p:nvGrpSpPr>
          <p:grpSpPr bwMode="auto">
            <a:xfrm>
              <a:off x="4914900" y="990602"/>
              <a:ext cx="3543300" cy="1032324"/>
              <a:chOff x="3543477" y="3875532"/>
              <a:chExt cx="3543123" cy="1031865"/>
            </a:xfrm>
          </p:grpSpPr>
          <p:grpSp>
            <p:nvGrpSpPr>
              <p:cNvPr id="192" name="Group 119"/>
              <p:cNvGrpSpPr>
                <a:grpSpLocks/>
              </p:cNvGrpSpPr>
              <p:nvPr/>
            </p:nvGrpSpPr>
            <p:grpSpPr bwMode="auto">
              <a:xfrm>
                <a:off x="3886200" y="3875532"/>
                <a:ext cx="3200400" cy="759284"/>
                <a:chOff x="3810000" y="3875532"/>
                <a:chExt cx="2773680" cy="759284"/>
              </a:xfrm>
            </p:grpSpPr>
            <p:cxnSp>
              <p:nvCxnSpPr>
                <p:cNvPr id="195" name="Straight Arrow Connector 194"/>
                <p:cNvCxnSpPr/>
                <p:nvPr/>
              </p:nvCxnSpPr>
              <p:spPr>
                <a:xfrm flipV="1">
                  <a:off x="3809730" y="3875840"/>
                  <a:ext cx="0" cy="759688"/>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3809730" y="4631795"/>
                  <a:ext cx="2774461" cy="373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93" name="TextBox 120"/>
              <p:cNvSpPr txBox="1">
                <a:spLocks noChangeArrowheads="1"/>
              </p:cNvSpPr>
              <p:nvPr/>
            </p:nvSpPr>
            <p:spPr bwMode="auto">
              <a:xfrm>
                <a:off x="5029199" y="4599800"/>
                <a:ext cx="1166161" cy="307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100" b="1" i="1" dirty="0" smtClean="0">
                    <a:latin typeface="Comic Sans MS" pitchFamily="66" charset="0"/>
                  </a:rPr>
                  <a:t>projections</a:t>
                </a:r>
                <a:endParaRPr lang="en-US" altLang="en-US" sz="1100" b="1" i="1" dirty="0">
                  <a:latin typeface="Comic Sans MS" pitchFamily="66" charset="0"/>
                </a:endParaRPr>
              </a:p>
            </p:txBody>
          </p:sp>
          <p:sp>
            <p:nvSpPr>
              <p:cNvPr id="194" name="TextBox 193"/>
              <p:cNvSpPr txBox="1"/>
              <p:nvPr/>
            </p:nvSpPr>
            <p:spPr>
              <a:xfrm>
                <a:off x="3543477" y="3962400"/>
                <a:ext cx="495123" cy="307579"/>
              </a:xfrm>
              <a:prstGeom prst="rect">
                <a:avLst/>
              </a:prstGeom>
              <a:noFill/>
              <a:scene3d>
                <a:camera prst="orthographicFront">
                  <a:rot lat="0" lon="0" rev="5400000"/>
                </a:camera>
                <a:lightRig rig="threePt" dir="t"/>
              </a:scene3d>
            </p:spPr>
            <p:txBody>
              <a:bodyPr>
                <a:spAutoFit/>
              </a:bodyPr>
              <a:lstStyle/>
              <a:p>
                <a:pPr>
                  <a:defRPr/>
                </a:pPr>
                <a:r>
                  <a:rPr lang="en-US" sz="1100" b="1" dirty="0">
                    <a:latin typeface="Comic Sans MS" panose="030F0702030302020204" pitchFamily="66" charset="0"/>
                    <a:cs typeface="Arial" charset="0"/>
                  </a:rPr>
                  <a:t>PDF</a:t>
                </a:r>
              </a:p>
            </p:txBody>
          </p:sp>
        </p:grpSp>
      </p:grpSp>
      <p:grpSp>
        <p:nvGrpSpPr>
          <p:cNvPr id="199" name="Group 264"/>
          <p:cNvGrpSpPr>
            <a:grpSpLocks/>
          </p:cNvGrpSpPr>
          <p:nvPr/>
        </p:nvGrpSpPr>
        <p:grpSpPr bwMode="auto">
          <a:xfrm>
            <a:off x="3505200" y="4190999"/>
            <a:ext cx="1431925" cy="874125"/>
            <a:chOff x="2441926" y="293687"/>
            <a:chExt cx="1368075" cy="1060717"/>
          </a:xfrm>
        </p:grpSpPr>
        <p:sp>
          <p:nvSpPr>
            <p:cNvPr id="200" name="78 Rectángulo"/>
            <p:cNvSpPr/>
            <p:nvPr/>
          </p:nvSpPr>
          <p:spPr bwMode="auto">
            <a:xfrm>
              <a:off x="3168434" y="359185"/>
              <a:ext cx="36401" cy="70697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nvGrpSpPr>
            <p:cNvPr id="201" name="Group 81"/>
            <p:cNvGrpSpPr>
              <a:grpSpLocks/>
            </p:cNvGrpSpPr>
            <p:nvPr/>
          </p:nvGrpSpPr>
          <p:grpSpPr bwMode="auto">
            <a:xfrm>
              <a:off x="2441926" y="293687"/>
              <a:ext cx="1368075" cy="1060717"/>
              <a:chOff x="3489856" y="3875532"/>
              <a:chExt cx="1367983" cy="1060247"/>
            </a:xfrm>
          </p:grpSpPr>
          <p:grpSp>
            <p:nvGrpSpPr>
              <p:cNvPr id="202" name="Group 82"/>
              <p:cNvGrpSpPr>
                <a:grpSpLocks/>
              </p:cNvGrpSpPr>
              <p:nvPr/>
            </p:nvGrpSpPr>
            <p:grpSpPr bwMode="auto">
              <a:xfrm>
                <a:off x="3886201" y="3875532"/>
                <a:ext cx="971638" cy="759284"/>
                <a:chOff x="3810000" y="3875532"/>
                <a:chExt cx="842086" cy="759284"/>
              </a:xfrm>
            </p:grpSpPr>
            <p:cxnSp>
              <p:nvCxnSpPr>
                <p:cNvPr id="205" name="Straight Arrow Connector 204"/>
                <p:cNvCxnSpPr/>
                <p:nvPr/>
              </p:nvCxnSpPr>
              <p:spPr>
                <a:xfrm flipV="1">
                  <a:off x="3809559"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3809559" y="4634185"/>
                  <a:ext cx="84252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03" name="TextBox 84"/>
              <p:cNvSpPr txBox="1">
                <a:spLocks noChangeArrowheads="1"/>
              </p:cNvSpPr>
              <p:nvPr/>
            </p:nvSpPr>
            <p:spPr bwMode="auto">
              <a:xfrm>
                <a:off x="3886200" y="4599800"/>
                <a:ext cx="930275" cy="335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methods</a:t>
                </a:r>
                <a:endParaRPr lang="en-US" altLang="en-US" sz="1200" b="1" i="1" dirty="0">
                  <a:latin typeface="Comic Sans MS" pitchFamily="66" charset="0"/>
                </a:endParaRPr>
              </a:p>
            </p:txBody>
          </p:sp>
          <p:sp>
            <p:nvSpPr>
              <p:cNvPr id="204" name="TextBox 203"/>
              <p:cNvSpPr txBox="1"/>
              <p:nvPr/>
            </p:nvSpPr>
            <p:spPr>
              <a:xfrm>
                <a:off x="3489856" y="3962400"/>
                <a:ext cx="495123" cy="276999"/>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207" name="Group 264"/>
          <p:cNvGrpSpPr>
            <a:grpSpLocks/>
          </p:cNvGrpSpPr>
          <p:nvPr/>
        </p:nvGrpSpPr>
        <p:grpSpPr bwMode="auto">
          <a:xfrm>
            <a:off x="5410200" y="4038599"/>
            <a:ext cx="1431925" cy="874125"/>
            <a:chOff x="2441926" y="293687"/>
            <a:chExt cx="1368075" cy="1060717"/>
          </a:xfrm>
        </p:grpSpPr>
        <p:sp>
          <p:nvSpPr>
            <p:cNvPr id="208" name="78 Rectángulo"/>
            <p:cNvSpPr/>
            <p:nvPr/>
          </p:nvSpPr>
          <p:spPr bwMode="auto">
            <a:xfrm>
              <a:off x="3168434" y="359185"/>
              <a:ext cx="36401" cy="70697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nvGrpSpPr>
            <p:cNvPr id="209" name="Group 81"/>
            <p:cNvGrpSpPr>
              <a:grpSpLocks/>
            </p:cNvGrpSpPr>
            <p:nvPr/>
          </p:nvGrpSpPr>
          <p:grpSpPr bwMode="auto">
            <a:xfrm>
              <a:off x="2441926" y="293687"/>
              <a:ext cx="1368075" cy="1060717"/>
              <a:chOff x="3489856" y="3875532"/>
              <a:chExt cx="1367983" cy="1060247"/>
            </a:xfrm>
          </p:grpSpPr>
          <p:grpSp>
            <p:nvGrpSpPr>
              <p:cNvPr id="210" name="Group 82"/>
              <p:cNvGrpSpPr>
                <a:grpSpLocks/>
              </p:cNvGrpSpPr>
              <p:nvPr/>
            </p:nvGrpSpPr>
            <p:grpSpPr bwMode="auto">
              <a:xfrm>
                <a:off x="3886201" y="3875532"/>
                <a:ext cx="971638" cy="759284"/>
                <a:chOff x="3810000" y="3875532"/>
                <a:chExt cx="842086" cy="759284"/>
              </a:xfrm>
            </p:grpSpPr>
            <p:cxnSp>
              <p:nvCxnSpPr>
                <p:cNvPr id="213" name="Straight Arrow Connector 212"/>
                <p:cNvCxnSpPr/>
                <p:nvPr/>
              </p:nvCxnSpPr>
              <p:spPr>
                <a:xfrm flipV="1">
                  <a:off x="3809559"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3809559" y="4634185"/>
                  <a:ext cx="84252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11" name="TextBox 84"/>
              <p:cNvSpPr txBox="1">
                <a:spLocks noChangeArrowheads="1"/>
              </p:cNvSpPr>
              <p:nvPr/>
            </p:nvSpPr>
            <p:spPr bwMode="auto">
              <a:xfrm>
                <a:off x="3886200" y="4599801"/>
                <a:ext cx="930275" cy="335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models</a:t>
                </a:r>
                <a:endParaRPr lang="en-US" altLang="en-US" sz="1200" b="1" i="1" dirty="0">
                  <a:latin typeface="Comic Sans MS" pitchFamily="66" charset="0"/>
                </a:endParaRPr>
              </a:p>
            </p:txBody>
          </p:sp>
          <p:sp>
            <p:nvSpPr>
              <p:cNvPr id="212" name="TextBox 211"/>
              <p:cNvSpPr txBox="1"/>
              <p:nvPr/>
            </p:nvSpPr>
            <p:spPr>
              <a:xfrm>
                <a:off x="3489856" y="3962400"/>
                <a:ext cx="495123" cy="276999"/>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215" name="Group 264"/>
          <p:cNvGrpSpPr>
            <a:grpSpLocks/>
          </p:cNvGrpSpPr>
          <p:nvPr/>
        </p:nvGrpSpPr>
        <p:grpSpPr bwMode="auto">
          <a:xfrm>
            <a:off x="7086600" y="3124199"/>
            <a:ext cx="1431925" cy="874127"/>
            <a:chOff x="2441926" y="293687"/>
            <a:chExt cx="1368075" cy="1060719"/>
          </a:xfrm>
        </p:grpSpPr>
        <p:sp>
          <p:nvSpPr>
            <p:cNvPr id="216" name="78 Rectángulo"/>
            <p:cNvSpPr/>
            <p:nvPr/>
          </p:nvSpPr>
          <p:spPr bwMode="auto">
            <a:xfrm>
              <a:off x="3168434" y="359185"/>
              <a:ext cx="36401" cy="70697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nvGrpSpPr>
            <p:cNvPr id="217" name="Group 81"/>
            <p:cNvGrpSpPr>
              <a:grpSpLocks/>
            </p:cNvGrpSpPr>
            <p:nvPr/>
          </p:nvGrpSpPr>
          <p:grpSpPr bwMode="auto">
            <a:xfrm>
              <a:off x="2441926" y="293687"/>
              <a:ext cx="1368075" cy="1060719"/>
              <a:chOff x="3489856" y="3875532"/>
              <a:chExt cx="1367983" cy="1060249"/>
            </a:xfrm>
          </p:grpSpPr>
          <p:grpSp>
            <p:nvGrpSpPr>
              <p:cNvPr id="218" name="Group 82"/>
              <p:cNvGrpSpPr>
                <a:grpSpLocks/>
              </p:cNvGrpSpPr>
              <p:nvPr/>
            </p:nvGrpSpPr>
            <p:grpSpPr bwMode="auto">
              <a:xfrm>
                <a:off x="3886201" y="3875532"/>
                <a:ext cx="971638" cy="759284"/>
                <a:chOff x="3810000" y="3875532"/>
                <a:chExt cx="842086" cy="759284"/>
              </a:xfrm>
            </p:grpSpPr>
            <p:cxnSp>
              <p:nvCxnSpPr>
                <p:cNvPr id="221" name="Straight Arrow Connector 220"/>
                <p:cNvCxnSpPr/>
                <p:nvPr/>
              </p:nvCxnSpPr>
              <p:spPr>
                <a:xfrm flipV="1">
                  <a:off x="3809559"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a:off x="3809559" y="4634185"/>
                  <a:ext cx="84252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19" name="TextBox 84"/>
              <p:cNvSpPr txBox="1">
                <a:spLocks noChangeArrowheads="1"/>
              </p:cNvSpPr>
              <p:nvPr/>
            </p:nvSpPr>
            <p:spPr bwMode="auto">
              <a:xfrm>
                <a:off x="3886200" y="4599802"/>
                <a:ext cx="930275" cy="335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calibration</a:t>
                </a:r>
                <a:endParaRPr lang="en-US" altLang="en-US" sz="1200" b="1" i="1" dirty="0">
                  <a:latin typeface="Comic Sans MS" pitchFamily="66" charset="0"/>
                </a:endParaRPr>
              </a:p>
            </p:txBody>
          </p:sp>
          <p:sp>
            <p:nvSpPr>
              <p:cNvPr id="220" name="TextBox 219"/>
              <p:cNvSpPr txBox="1"/>
              <p:nvPr/>
            </p:nvSpPr>
            <p:spPr>
              <a:xfrm>
                <a:off x="3489856" y="3962400"/>
                <a:ext cx="495123" cy="276999"/>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sp>
        <p:nvSpPr>
          <p:cNvPr id="223" name="Donut 222"/>
          <p:cNvSpPr/>
          <p:nvPr/>
        </p:nvSpPr>
        <p:spPr>
          <a:xfrm>
            <a:off x="3581400" y="3810000"/>
            <a:ext cx="1600200" cy="1447800"/>
          </a:xfrm>
          <a:prstGeom prst="donut">
            <a:avLst>
              <a:gd name="adj" fmla="val 2281"/>
            </a:avLst>
          </a:prstGeom>
          <a:solidFill>
            <a:srgbClr val="FF0000"/>
          </a:solidFill>
          <a:ln w="28575" cmpd="sng">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24" name="Donut 223"/>
          <p:cNvSpPr/>
          <p:nvPr/>
        </p:nvSpPr>
        <p:spPr>
          <a:xfrm>
            <a:off x="5486400" y="3581400"/>
            <a:ext cx="1600200" cy="1447800"/>
          </a:xfrm>
          <a:prstGeom prst="donut">
            <a:avLst>
              <a:gd name="adj" fmla="val 2281"/>
            </a:avLst>
          </a:prstGeom>
          <a:solidFill>
            <a:srgbClr val="FF0000"/>
          </a:solidFill>
          <a:ln w="28575" cmpd="sng">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25" name="Donut 224"/>
          <p:cNvSpPr/>
          <p:nvPr/>
        </p:nvSpPr>
        <p:spPr>
          <a:xfrm>
            <a:off x="7162800" y="2743200"/>
            <a:ext cx="1600200" cy="1447800"/>
          </a:xfrm>
          <a:prstGeom prst="donut">
            <a:avLst>
              <a:gd name="adj" fmla="val 2281"/>
            </a:avLst>
          </a:prstGeom>
          <a:solidFill>
            <a:srgbClr val="FF0000"/>
          </a:solidFill>
          <a:ln w="28575" cmpd="sng">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54230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4" grpId="0" animBg="1"/>
      <p:bldP spid="2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ea typeface="ＭＳ Ｐゴシック" pitchFamily="34" charset="-128"/>
              </a:rPr>
              <a:t>Motivation</a:t>
            </a:r>
            <a:endParaRPr lang="en-US" dirty="0"/>
          </a:p>
        </p:txBody>
      </p:sp>
      <p:sp>
        <p:nvSpPr>
          <p:cNvPr id="116" name="Rectangle 15"/>
          <p:cNvSpPr>
            <a:spLocks noChangeArrowheads="1"/>
          </p:cNvSpPr>
          <p:nvPr/>
        </p:nvSpPr>
        <p:spPr bwMode="auto">
          <a:xfrm>
            <a:off x="838200" y="2819400"/>
            <a:ext cx="381000" cy="152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endParaRPr lang="es-CL" altLang="en-US">
              <a:solidFill>
                <a:srgbClr val="000000"/>
              </a:solidFill>
            </a:endParaRPr>
          </a:p>
        </p:txBody>
      </p:sp>
      <p:sp>
        <p:nvSpPr>
          <p:cNvPr id="197" name="121 Marcador de número de diapositiva"/>
          <p:cNvSpPr>
            <a:spLocks noGrp="1"/>
          </p:cNvSpPr>
          <p:nvPr>
            <p:ph type="sldNum" sz="quarter" idx="4294967295"/>
          </p:nvPr>
        </p:nvSpPr>
        <p:spPr>
          <a:xfrm>
            <a:off x="7286644" y="65437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E90AC217-EE47-4E30-BA0B-8266C416F62C}" type="slidenum">
              <a:rPr lang="en-US" altLang="en-US" smtClean="0">
                <a:solidFill>
                  <a:srgbClr val="000000"/>
                </a:solidFill>
                <a:latin typeface="Times New Roman" pitchFamily="18" charset="0"/>
              </a:rPr>
              <a:pPr eaLnBrk="1" hangingPunct="1"/>
              <a:t>5</a:t>
            </a:fld>
            <a:endParaRPr lang="en-US" altLang="en-US" smtClean="0">
              <a:solidFill>
                <a:srgbClr val="000000"/>
              </a:solidFill>
              <a:latin typeface="Times New Roman" pitchFamily="18" charset="0"/>
            </a:endParaRPr>
          </a:p>
        </p:txBody>
      </p:sp>
      <p:sp>
        <p:nvSpPr>
          <p:cNvPr id="114" name="Subtitle 2"/>
          <p:cNvSpPr txBox="1">
            <a:spLocks/>
          </p:cNvSpPr>
          <p:nvPr/>
        </p:nvSpPr>
        <p:spPr>
          <a:xfrm>
            <a:off x="381000" y="1143000"/>
            <a:ext cx="4648200" cy="5495925"/>
          </a:xfrm>
          <a:prstGeom prst="rect">
            <a:avLst/>
          </a:prstGeom>
        </p:spPr>
        <p:txBody>
          <a:bodyPr/>
          <a:lstStyle>
            <a:lvl1pPr marL="342900" indent="-342900" algn="l" rtl="0" eaLnBrk="0" fontAlgn="base" hangingPunct="0">
              <a:spcBef>
                <a:spcPct val="20000"/>
              </a:spcBef>
              <a:spcAft>
                <a:spcPct val="0"/>
              </a:spcAft>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indent="-457200" eaLnBrk="1" hangingPunct="1">
              <a:buFontTx/>
              <a:buChar char="•"/>
              <a:defRPr/>
            </a:pPr>
            <a:endParaRPr lang="en-US" altLang="en-US" sz="2000" kern="0" dirty="0">
              <a:ea typeface="ＭＳ Ｐゴシック" pitchFamily="34" charset="-128"/>
            </a:endParaRPr>
          </a:p>
          <a:p>
            <a:pPr marL="457200" indent="-457200" eaLnBrk="1" hangingPunct="1">
              <a:buFontTx/>
              <a:buChar char="•"/>
              <a:defRPr/>
            </a:pPr>
            <a:endParaRPr lang="en-US" altLang="en-US" sz="2000" kern="0" dirty="0" smtClean="0">
              <a:ea typeface="ＭＳ Ｐゴシック" pitchFamily="34" charset="-128"/>
            </a:endParaRPr>
          </a:p>
          <a:p>
            <a:pPr marL="457200" indent="-457200" eaLnBrk="1" hangingPunct="1">
              <a:buFontTx/>
              <a:buChar char="•"/>
              <a:defRPr/>
            </a:pPr>
            <a:endParaRPr lang="en-US" altLang="en-US" sz="2000" kern="0" dirty="0" smtClean="0">
              <a:ea typeface="ＭＳ Ｐゴシック" pitchFamily="34" charset="-128"/>
            </a:endParaRPr>
          </a:p>
          <a:p>
            <a:pPr marL="457200" indent="-457200" eaLnBrk="1" hangingPunct="1">
              <a:buFontTx/>
              <a:buChar char="•"/>
              <a:defRPr/>
            </a:pPr>
            <a:endParaRPr lang="en-US" altLang="en-US" sz="2000" kern="0" dirty="0" smtClean="0">
              <a:ea typeface="ＭＳ Ｐゴシック" pitchFamily="34" charset="-128"/>
            </a:endParaRPr>
          </a:p>
        </p:txBody>
      </p:sp>
      <p:sp>
        <p:nvSpPr>
          <p:cNvPr id="226" name="Rectangle 15"/>
          <p:cNvSpPr>
            <a:spLocks noChangeArrowheads="1"/>
          </p:cNvSpPr>
          <p:nvPr/>
        </p:nvSpPr>
        <p:spPr bwMode="auto">
          <a:xfrm>
            <a:off x="838200" y="2819400"/>
            <a:ext cx="381000" cy="152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endParaRPr lang="es-CL" altLang="en-US">
              <a:solidFill>
                <a:srgbClr val="000000"/>
              </a:solidFill>
            </a:endParaRPr>
          </a:p>
        </p:txBody>
      </p:sp>
      <p:grpSp>
        <p:nvGrpSpPr>
          <p:cNvPr id="227" name="67 Grupo"/>
          <p:cNvGrpSpPr>
            <a:grpSpLocks/>
          </p:cNvGrpSpPr>
          <p:nvPr/>
        </p:nvGrpSpPr>
        <p:grpSpPr bwMode="auto">
          <a:xfrm>
            <a:off x="384175" y="1066800"/>
            <a:ext cx="8226425" cy="5826125"/>
            <a:chOff x="44097" y="76199"/>
            <a:chExt cx="8940795" cy="6817025"/>
          </a:xfrm>
        </p:grpSpPr>
        <p:grpSp>
          <p:nvGrpSpPr>
            <p:cNvPr id="228" name="65 Grupo"/>
            <p:cNvGrpSpPr>
              <a:grpSpLocks/>
            </p:cNvGrpSpPr>
            <p:nvPr/>
          </p:nvGrpSpPr>
          <p:grpSpPr bwMode="auto">
            <a:xfrm>
              <a:off x="44097" y="76199"/>
              <a:ext cx="8940795" cy="6817025"/>
              <a:chOff x="44097" y="76200"/>
              <a:chExt cx="8940800" cy="6817040"/>
            </a:xfrm>
          </p:grpSpPr>
          <p:pic>
            <p:nvPicPr>
              <p:cNvPr id="230" name="Picture 42" descr="http://www.idra.unipa.it/idrogis/uploads/Topics/modello.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19800" y="5029200"/>
                <a:ext cx="2514600" cy="1864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31" name="43 Grupo"/>
              <p:cNvGrpSpPr/>
              <p:nvPr/>
            </p:nvGrpSpPr>
            <p:grpSpPr>
              <a:xfrm>
                <a:off x="44097" y="76200"/>
                <a:ext cx="8940800" cy="6350497"/>
                <a:chOff x="44097" y="802506"/>
                <a:chExt cx="8940800" cy="6350497"/>
              </a:xfrm>
              <a:solidFill>
                <a:schemeClr val="bg1"/>
              </a:solidFill>
            </p:grpSpPr>
            <p:pic>
              <p:nvPicPr>
                <p:cNvPr id="232"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 y="4006850"/>
                  <a:ext cx="2209800" cy="1344612"/>
                </a:xfrm>
                <a:prstGeom prst="rect">
                  <a:avLst/>
                </a:prstGeom>
                <a:grpFill/>
                <a:ln w="9525">
                  <a:noFill/>
                  <a:miter lim="800000"/>
                  <a:headEnd/>
                  <a:tailEnd/>
                </a:ln>
              </p:spPr>
            </p:pic>
            <p:grpSp>
              <p:nvGrpSpPr>
                <p:cNvPr id="233" name="42 Grupo"/>
                <p:cNvGrpSpPr/>
                <p:nvPr/>
              </p:nvGrpSpPr>
              <p:grpSpPr>
                <a:xfrm>
                  <a:off x="44097" y="802506"/>
                  <a:ext cx="8940800" cy="6350497"/>
                  <a:chOff x="44097" y="878706"/>
                  <a:chExt cx="8940800" cy="6350497"/>
                </a:xfrm>
                <a:grpFill/>
              </p:grpSpPr>
              <p:sp>
                <p:nvSpPr>
                  <p:cNvPr id="234" name="Line 27"/>
                  <p:cNvSpPr>
                    <a:spLocks noChangeShapeType="1"/>
                  </p:cNvSpPr>
                  <p:nvPr/>
                </p:nvSpPr>
                <p:spPr bwMode="auto">
                  <a:xfrm>
                    <a:off x="762000" y="3657600"/>
                    <a:ext cx="0" cy="922338"/>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sp>
                <p:nvSpPr>
                  <p:cNvPr id="235" name="Text Box 13"/>
                  <p:cNvSpPr txBox="1">
                    <a:spLocks noChangeArrowheads="1"/>
                  </p:cNvSpPr>
                  <p:nvPr/>
                </p:nvSpPr>
                <p:spPr bwMode="auto">
                  <a:xfrm>
                    <a:off x="152401" y="4857750"/>
                    <a:ext cx="1555750" cy="684234"/>
                  </a:xfrm>
                  <a:prstGeom prst="rect">
                    <a:avLst/>
                  </a:prstGeom>
                  <a:grpFill/>
                  <a:ln w="9525">
                    <a:solidFill>
                      <a:schemeClr val="tx1"/>
                    </a:solidFill>
                    <a:miter lim="800000"/>
                    <a:headEnd/>
                    <a:tailEnd/>
                  </a:ln>
                </p:spPr>
                <p:txBody>
                  <a:bodyPr>
                    <a:spAutoFit/>
                  </a:bodyPr>
                  <a:lstStyle/>
                  <a:p>
                    <a:pPr algn="ctr">
                      <a:defRPr/>
                    </a:pPr>
                    <a:r>
                      <a:rPr lang="en-US" altLang="en-US" sz="1600" dirty="0">
                        <a:solidFill>
                          <a:srgbClr val="0033CC"/>
                        </a:solidFill>
                        <a:cs typeface="Arial" charset="0"/>
                      </a:rPr>
                      <a:t>GCM initial conditions</a:t>
                    </a:r>
                  </a:p>
                </p:txBody>
              </p:sp>
              <p:grpSp>
                <p:nvGrpSpPr>
                  <p:cNvPr id="236" name="61 Grupo"/>
                  <p:cNvGrpSpPr>
                    <a:grpSpLocks/>
                  </p:cNvGrpSpPr>
                  <p:nvPr/>
                </p:nvGrpSpPr>
                <p:grpSpPr bwMode="auto">
                  <a:xfrm>
                    <a:off x="44097" y="878706"/>
                    <a:ext cx="8940800" cy="6350497"/>
                    <a:chOff x="44097" y="725693"/>
                    <a:chExt cx="8940800" cy="6351685"/>
                  </a:xfrm>
                  <a:grpFill/>
                </p:grpSpPr>
                <p:grpSp>
                  <p:nvGrpSpPr>
                    <p:cNvPr id="237" name="Group 4"/>
                    <p:cNvGrpSpPr>
                      <a:grpSpLocks/>
                    </p:cNvGrpSpPr>
                    <p:nvPr/>
                  </p:nvGrpSpPr>
                  <p:grpSpPr bwMode="auto">
                    <a:xfrm>
                      <a:off x="44097" y="725693"/>
                      <a:ext cx="8262057" cy="6351685"/>
                      <a:chOff x="361" y="631"/>
                      <a:chExt cx="4684" cy="4277"/>
                    </a:xfrm>
                    <a:grpFill/>
                  </p:grpSpPr>
                  <p:grpSp>
                    <p:nvGrpSpPr>
                      <p:cNvPr id="239" name="Group 6"/>
                      <p:cNvGrpSpPr>
                        <a:grpSpLocks/>
                      </p:cNvGrpSpPr>
                      <p:nvPr/>
                    </p:nvGrpSpPr>
                    <p:grpSpPr bwMode="auto">
                      <a:xfrm>
                        <a:off x="432" y="631"/>
                        <a:ext cx="1368" cy="925"/>
                        <a:chOff x="432" y="631"/>
                        <a:chExt cx="1368" cy="925"/>
                      </a:xfrm>
                      <a:grpFill/>
                    </p:grpSpPr>
                    <p:pic>
                      <p:nvPicPr>
                        <p:cNvPr id="261"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l="16774" t="17422" r="30966" b="10454"/>
                        <a:stretch>
                          <a:fillRect/>
                        </a:stretch>
                      </p:blipFill>
                      <p:spPr bwMode="auto">
                        <a:xfrm>
                          <a:off x="552" y="631"/>
                          <a:ext cx="1248" cy="925"/>
                        </a:xfrm>
                        <a:prstGeom prst="rect">
                          <a:avLst/>
                        </a:prstGeom>
                        <a:grpFill/>
                        <a:ln w="9525">
                          <a:noFill/>
                          <a:miter lim="800000"/>
                          <a:headEnd/>
                          <a:tailEnd/>
                        </a:ln>
                      </p:spPr>
                    </p:pic>
                    <p:sp>
                      <p:nvSpPr>
                        <p:cNvPr id="262" name="Text Box 8"/>
                        <p:cNvSpPr txBox="1">
                          <a:spLocks noChangeArrowheads="1"/>
                        </p:cNvSpPr>
                        <p:nvPr/>
                      </p:nvSpPr>
                      <p:spPr bwMode="auto">
                        <a:xfrm>
                          <a:off x="432" y="871"/>
                          <a:ext cx="793" cy="461"/>
                        </a:xfrm>
                        <a:prstGeom prst="rect">
                          <a:avLst/>
                        </a:prstGeom>
                        <a:grpFill/>
                        <a:ln w="9525">
                          <a:solidFill>
                            <a:schemeClr val="tx1"/>
                          </a:solidFill>
                          <a:miter lim="800000"/>
                          <a:headEnd/>
                          <a:tailEnd/>
                        </a:ln>
                      </p:spPr>
                      <p:txBody>
                        <a:bodyPr>
                          <a:spAutoFit/>
                        </a:bodyPr>
                        <a:lstStyle/>
                        <a:p>
                          <a:pPr marL="342900" indent="-342900">
                            <a:defRPr/>
                          </a:pPr>
                          <a:r>
                            <a:rPr lang="en-US" altLang="en-US" sz="1600" dirty="0">
                              <a:solidFill>
                                <a:srgbClr val="0033CC"/>
                              </a:solidFill>
                              <a:cs typeface="Arial" charset="0"/>
                            </a:rPr>
                            <a:t>Emissions</a:t>
                          </a:r>
                        </a:p>
                        <a:p>
                          <a:pPr marL="342900" indent="-342900">
                            <a:defRPr/>
                          </a:pPr>
                          <a:r>
                            <a:rPr lang="en-US" altLang="en-US" sz="1600" dirty="0">
                              <a:solidFill>
                                <a:srgbClr val="0033CC"/>
                              </a:solidFill>
                              <a:cs typeface="Arial" charset="0"/>
                            </a:rPr>
                            <a:t>Scenario(s)</a:t>
                          </a:r>
                        </a:p>
                      </p:txBody>
                    </p:sp>
                  </p:grpSp>
                  <p:grpSp>
                    <p:nvGrpSpPr>
                      <p:cNvPr id="240" name="Group 9"/>
                      <p:cNvGrpSpPr>
                        <a:grpSpLocks/>
                      </p:cNvGrpSpPr>
                      <p:nvPr/>
                    </p:nvGrpSpPr>
                    <p:grpSpPr bwMode="auto">
                      <a:xfrm>
                        <a:off x="361" y="1644"/>
                        <a:ext cx="1573" cy="1067"/>
                        <a:chOff x="457" y="1740"/>
                        <a:chExt cx="1573" cy="1067"/>
                      </a:xfrm>
                      <a:grpFill/>
                    </p:grpSpPr>
                    <p:grpSp>
                      <p:nvGrpSpPr>
                        <p:cNvPr id="255" name="Group 10"/>
                        <p:cNvGrpSpPr>
                          <a:grpSpLocks/>
                        </p:cNvGrpSpPr>
                        <p:nvPr/>
                      </p:nvGrpSpPr>
                      <p:grpSpPr bwMode="auto">
                        <a:xfrm>
                          <a:off x="457" y="1740"/>
                          <a:ext cx="1573" cy="990"/>
                          <a:chOff x="454" y="1740"/>
                          <a:chExt cx="1573" cy="990"/>
                        </a:xfrm>
                        <a:grpFill/>
                      </p:grpSpPr>
                      <p:grpSp>
                        <p:nvGrpSpPr>
                          <p:cNvPr id="257" name="Group 11"/>
                          <p:cNvGrpSpPr>
                            <a:grpSpLocks/>
                          </p:cNvGrpSpPr>
                          <p:nvPr/>
                        </p:nvGrpSpPr>
                        <p:grpSpPr bwMode="auto">
                          <a:xfrm>
                            <a:off x="454" y="1740"/>
                            <a:ext cx="1573" cy="990"/>
                            <a:chOff x="601" y="1500"/>
                            <a:chExt cx="1573" cy="990"/>
                          </a:xfrm>
                          <a:grpFill/>
                        </p:grpSpPr>
                        <p:pic>
                          <p:nvPicPr>
                            <p:cNvPr id="259" name="Picture 1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59" y="1500"/>
                              <a:ext cx="1015" cy="990"/>
                            </a:xfrm>
                            <a:prstGeom prst="rect">
                              <a:avLst/>
                            </a:prstGeom>
                            <a:grpFill/>
                            <a:ln w="9525">
                              <a:noFill/>
                              <a:miter lim="800000"/>
                              <a:headEnd/>
                              <a:tailEnd/>
                            </a:ln>
                          </p:spPr>
                        </p:pic>
                        <p:sp>
                          <p:nvSpPr>
                            <p:cNvPr id="260" name="Text Box 13"/>
                            <p:cNvSpPr txBox="1">
                              <a:spLocks noChangeArrowheads="1"/>
                            </p:cNvSpPr>
                            <p:nvPr/>
                          </p:nvSpPr>
                          <p:spPr bwMode="auto">
                            <a:xfrm>
                              <a:off x="601" y="1923"/>
                              <a:ext cx="969" cy="461"/>
                            </a:xfrm>
                            <a:prstGeom prst="rect">
                              <a:avLst/>
                            </a:prstGeom>
                            <a:grpFill/>
                            <a:ln w="9525">
                              <a:solidFill>
                                <a:schemeClr val="tx1"/>
                              </a:solidFill>
                              <a:miter lim="800000"/>
                              <a:headEnd/>
                              <a:tailEnd/>
                            </a:ln>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600" dirty="0" smtClean="0">
                                  <a:solidFill>
                                    <a:srgbClr val="0033CC"/>
                                  </a:solidFill>
                                </a:rPr>
                                <a:t>Global Climate</a:t>
                              </a:r>
                            </a:p>
                            <a:p>
                              <a:pPr marL="0" indent="0" algn="ctr" eaLnBrk="1" hangingPunct="1">
                                <a:defRPr/>
                              </a:pPr>
                              <a:r>
                                <a:rPr lang="en-US" sz="1600" dirty="0" smtClean="0">
                                  <a:solidFill>
                                    <a:srgbClr val="0033CC"/>
                                  </a:solidFill>
                                </a:rPr>
                                <a:t>Model(s)</a:t>
                              </a:r>
                            </a:p>
                          </p:txBody>
                        </p:sp>
                      </p:grpSp>
                      <p:sp>
                        <p:nvSpPr>
                          <p:cNvPr id="258" name="Rectangle 14"/>
                          <p:cNvSpPr>
                            <a:spLocks noChangeArrowheads="1"/>
                          </p:cNvSpPr>
                          <p:nvPr/>
                        </p:nvSpPr>
                        <p:spPr bwMode="auto">
                          <a:xfrm>
                            <a:off x="655" y="1888"/>
                            <a:ext cx="443" cy="192"/>
                          </a:xfrm>
                          <a:prstGeom prst="rect">
                            <a:avLst/>
                          </a:prstGeom>
                          <a:grpFill/>
                          <a:ln w="9525">
                            <a:noFill/>
                            <a:miter lim="800000"/>
                            <a:headEnd/>
                            <a:tailEnd/>
                          </a:ln>
                        </p:spPr>
                        <p:txBody>
                          <a:bodyPr wrap="none" anchor="ctr"/>
                          <a:lstStyle/>
                          <a:p>
                            <a:pPr algn="ctr">
                              <a:defRPr/>
                            </a:pPr>
                            <a:endParaRPr lang="es-CL" altLang="en-US">
                              <a:solidFill>
                                <a:srgbClr val="000000"/>
                              </a:solidFill>
                              <a:cs typeface="Arial" charset="0"/>
                            </a:endParaRPr>
                          </a:p>
                        </p:txBody>
                      </p:sp>
                    </p:grpSp>
                    <p:sp>
                      <p:nvSpPr>
                        <p:cNvPr id="256" name="Rectangle 15"/>
                        <p:cNvSpPr>
                          <a:spLocks noChangeArrowheads="1"/>
                        </p:cNvSpPr>
                        <p:nvPr/>
                      </p:nvSpPr>
                      <p:spPr bwMode="auto">
                        <a:xfrm>
                          <a:off x="912" y="2649"/>
                          <a:ext cx="384" cy="158"/>
                        </a:xfrm>
                        <a:prstGeom prst="rect">
                          <a:avLst/>
                        </a:prstGeom>
                        <a:grpFill/>
                        <a:ln w="9525">
                          <a:noFill/>
                          <a:miter lim="800000"/>
                          <a:headEnd/>
                          <a:tailEnd/>
                        </a:ln>
                      </p:spPr>
                      <p:txBody>
                        <a:bodyPr wrap="none" anchor="ctr"/>
                        <a:lstStyle/>
                        <a:p>
                          <a:pPr algn="ctr">
                            <a:defRPr/>
                          </a:pPr>
                          <a:endParaRPr lang="es-CL" altLang="en-US">
                            <a:solidFill>
                              <a:srgbClr val="000000"/>
                            </a:solidFill>
                            <a:cs typeface="Arial" charset="0"/>
                          </a:endParaRPr>
                        </a:p>
                      </p:txBody>
                    </p:sp>
                  </p:grpSp>
                  <p:grpSp>
                    <p:nvGrpSpPr>
                      <p:cNvPr id="241" name="Group 16"/>
                      <p:cNvGrpSpPr>
                        <a:grpSpLocks/>
                      </p:cNvGrpSpPr>
                      <p:nvPr/>
                    </p:nvGrpSpPr>
                    <p:grpSpPr bwMode="auto">
                      <a:xfrm>
                        <a:off x="1823" y="3851"/>
                        <a:ext cx="1235" cy="1057"/>
                        <a:chOff x="1705" y="3851"/>
                        <a:chExt cx="1235" cy="1057"/>
                      </a:xfrm>
                      <a:grpFill/>
                    </p:grpSpPr>
                    <p:pic>
                      <p:nvPicPr>
                        <p:cNvPr id="253" name="Picture 1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705" y="4276"/>
                          <a:ext cx="1191" cy="632"/>
                        </a:xfrm>
                        <a:prstGeom prst="rect">
                          <a:avLst/>
                        </a:prstGeom>
                        <a:grpFill/>
                        <a:ln w="9525">
                          <a:noFill/>
                          <a:miter lim="800000"/>
                          <a:headEnd/>
                          <a:tailEnd/>
                        </a:ln>
                      </p:spPr>
                    </p:pic>
                    <p:sp>
                      <p:nvSpPr>
                        <p:cNvPr id="254" name="Text Box 18"/>
                        <p:cNvSpPr txBox="1">
                          <a:spLocks noChangeArrowheads="1"/>
                        </p:cNvSpPr>
                        <p:nvPr/>
                      </p:nvSpPr>
                      <p:spPr bwMode="auto">
                        <a:xfrm>
                          <a:off x="1816" y="3851"/>
                          <a:ext cx="1124" cy="461"/>
                        </a:xfrm>
                        <a:prstGeom prst="rect">
                          <a:avLst/>
                        </a:prstGeom>
                        <a:grpFill/>
                        <a:ln w="9525">
                          <a:solidFill>
                            <a:schemeClr val="tx1"/>
                          </a:solidFill>
                          <a:miter lim="800000"/>
                          <a:headEnd/>
                          <a:tailEnd/>
                        </a:ln>
                      </p:spPr>
                      <p:txBody>
                        <a:bodyPr>
                          <a:spAutoFit/>
                        </a:bodyPr>
                        <a:lstStyle/>
                        <a:p>
                          <a:pPr marL="342900" indent="-342900" algn="ctr">
                            <a:defRPr/>
                          </a:pPr>
                          <a:r>
                            <a:rPr lang="en-US" altLang="en-US" sz="1600" dirty="0">
                              <a:solidFill>
                                <a:srgbClr val="0033CC"/>
                              </a:solidFill>
                              <a:cs typeface="Arial" charset="0"/>
                            </a:rPr>
                            <a:t>Downscaling</a:t>
                          </a:r>
                        </a:p>
                        <a:p>
                          <a:pPr marL="342900" indent="-342900" algn="ctr">
                            <a:defRPr/>
                          </a:pPr>
                          <a:r>
                            <a:rPr lang="en-US" altLang="en-US" sz="1600" dirty="0">
                              <a:solidFill>
                                <a:srgbClr val="0033CC"/>
                              </a:solidFill>
                              <a:cs typeface="Arial" charset="0"/>
                            </a:rPr>
                            <a:t>method (s)</a:t>
                          </a:r>
                        </a:p>
                      </p:txBody>
                    </p:sp>
                  </p:grpSp>
                  <p:grpSp>
                    <p:nvGrpSpPr>
                      <p:cNvPr id="242" name="Group 19"/>
                      <p:cNvGrpSpPr>
                        <a:grpSpLocks/>
                      </p:cNvGrpSpPr>
                      <p:nvPr/>
                    </p:nvGrpSpPr>
                    <p:grpSpPr bwMode="auto">
                      <a:xfrm>
                        <a:off x="3449" y="1814"/>
                        <a:ext cx="817" cy="2594"/>
                        <a:chOff x="3449" y="1814"/>
                        <a:chExt cx="817" cy="2594"/>
                      </a:xfrm>
                      <a:grpFill/>
                    </p:grpSpPr>
                    <p:sp>
                      <p:nvSpPr>
                        <p:cNvPr id="251" name="Rectangle 23"/>
                        <p:cNvSpPr>
                          <a:spLocks noChangeArrowheads="1"/>
                        </p:cNvSpPr>
                        <p:nvPr/>
                      </p:nvSpPr>
                      <p:spPr bwMode="auto">
                        <a:xfrm>
                          <a:off x="3965" y="1814"/>
                          <a:ext cx="192" cy="528"/>
                        </a:xfrm>
                        <a:prstGeom prst="rect">
                          <a:avLst/>
                        </a:prstGeom>
                        <a:grpFill/>
                        <a:ln w="9525">
                          <a:noFill/>
                          <a:miter lim="800000"/>
                          <a:headEnd/>
                          <a:tailEnd/>
                        </a:ln>
                      </p:spPr>
                      <p:txBody>
                        <a:bodyPr wrap="none" anchor="ctr"/>
                        <a:lstStyle/>
                        <a:p>
                          <a:pPr algn="ctr">
                            <a:defRPr/>
                          </a:pPr>
                          <a:endParaRPr lang="es-CL" altLang="en-US">
                            <a:solidFill>
                              <a:srgbClr val="000000"/>
                            </a:solidFill>
                            <a:cs typeface="Arial" charset="0"/>
                          </a:endParaRPr>
                        </a:p>
                      </p:txBody>
                    </p:sp>
                    <p:sp>
                      <p:nvSpPr>
                        <p:cNvPr id="252" name="Text Box 26"/>
                        <p:cNvSpPr txBox="1">
                          <a:spLocks noChangeArrowheads="1"/>
                        </p:cNvSpPr>
                        <p:nvPr/>
                      </p:nvSpPr>
                      <p:spPr bwMode="auto">
                        <a:xfrm>
                          <a:off x="3449" y="3753"/>
                          <a:ext cx="817" cy="655"/>
                        </a:xfrm>
                        <a:prstGeom prst="rect">
                          <a:avLst/>
                        </a:prstGeom>
                        <a:grpFill/>
                        <a:ln w="9525">
                          <a:solidFill>
                            <a:schemeClr val="tx1"/>
                          </a:solidFill>
                          <a:miter lim="800000"/>
                          <a:headEnd/>
                          <a:tailEnd/>
                        </a:ln>
                      </p:spPr>
                      <p:txBody>
                        <a:bodyPr>
                          <a:spAutoFit/>
                        </a:bodyPr>
                        <a:lstStyle/>
                        <a:p>
                          <a:pPr marL="342900" indent="-342900" algn="ctr">
                            <a:defRPr/>
                          </a:pPr>
                          <a:r>
                            <a:rPr lang="en-US" altLang="en-US" sz="1600" dirty="0">
                              <a:solidFill>
                                <a:srgbClr val="0033CC"/>
                              </a:solidFill>
                              <a:cs typeface="Arial" charset="0"/>
                            </a:rPr>
                            <a:t>Hydrologic</a:t>
                          </a:r>
                        </a:p>
                        <a:p>
                          <a:pPr marL="342900" indent="-342900" algn="ctr">
                            <a:defRPr/>
                          </a:pPr>
                          <a:r>
                            <a:rPr lang="en-US" altLang="en-US" sz="1600" dirty="0">
                              <a:solidFill>
                                <a:srgbClr val="0033CC"/>
                              </a:solidFill>
                              <a:cs typeface="Arial" charset="0"/>
                            </a:rPr>
                            <a:t>Model</a:t>
                          </a:r>
                        </a:p>
                        <a:p>
                          <a:pPr marL="342900" indent="-342900" algn="ctr">
                            <a:defRPr/>
                          </a:pPr>
                          <a:r>
                            <a:rPr lang="en-US" altLang="en-US" sz="1600" dirty="0">
                              <a:solidFill>
                                <a:srgbClr val="0033CC"/>
                              </a:solidFill>
                              <a:cs typeface="Arial" charset="0"/>
                            </a:rPr>
                            <a:t>Structure(s)</a:t>
                          </a:r>
                        </a:p>
                      </p:txBody>
                    </p:sp>
                  </p:grpSp>
                  <p:sp>
                    <p:nvSpPr>
                      <p:cNvPr id="243" name="Line 27"/>
                      <p:cNvSpPr>
                        <a:spLocks noChangeShapeType="1"/>
                      </p:cNvSpPr>
                      <p:nvPr/>
                    </p:nvSpPr>
                    <p:spPr bwMode="auto">
                      <a:xfrm>
                        <a:off x="768" y="1301"/>
                        <a:ext cx="0" cy="776"/>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sp>
                    <p:nvSpPr>
                      <p:cNvPr id="244" name="Line 28"/>
                      <p:cNvSpPr>
                        <a:spLocks noChangeShapeType="1"/>
                      </p:cNvSpPr>
                      <p:nvPr/>
                    </p:nvSpPr>
                    <p:spPr bwMode="auto">
                      <a:xfrm flipV="1">
                        <a:off x="2952" y="4072"/>
                        <a:ext cx="612" cy="0"/>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grpSp>
                    <p:nvGrpSpPr>
                      <p:cNvPr id="245" name="Group 32"/>
                      <p:cNvGrpSpPr>
                        <a:grpSpLocks/>
                      </p:cNvGrpSpPr>
                      <p:nvPr/>
                    </p:nvGrpSpPr>
                    <p:grpSpPr bwMode="auto">
                      <a:xfrm>
                        <a:off x="754" y="3754"/>
                        <a:ext cx="1315" cy="433"/>
                        <a:chOff x="754" y="3676"/>
                        <a:chExt cx="1315" cy="385"/>
                      </a:xfrm>
                      <a:grpFill/>
                    </p:grpSpPr>
                    <p:sp>
                      <p:nvSpPr>
                        <p:cNvPr id="249" name="Freeform 33"/>
                        <p:cNvSpPr>
                          <a:spLocks/>
                        </p:cNvSpPr>
                        <p:nvPr/>
                      </p:nvSpPr>
                      <p:spPr bwMode="auto">
                        <a:xfrm>
                          <a:off x="754" y="3676"/>
                          <a:ext cx="1248" cy="385"/>
                        </a:xfrm>
                        <a:custGeom>
                          <a:avLst/>
                          <a:gdLst>
                            <a:gd name="T0" fmla="*/ 12177 w 920"/>
                            <a:gd name="T1" fmla="*/ 0 h 336"/>
                            <a:gd name="T2" fmla="*/ 228571 w 920"/>
                            <a:gd name="T3" fmla="*/ 7282 h 336"/>
                            <a:gd name="T4" fmla="*/ 1387174 w 920"/>
                            <a:gd name="T5" fmla="*/ 7282 h 336"/>
                            <a:gd name="T6" fmla="*/ 0 60000 65536"/>
                            <a:gd name="T7" fmla="*/ 0 60000 65536"/>
                            <a:gd name="T8" fmla="*/ 0 60000 65536"/>
                            <a:gd name="T9" fmla="*/ 0 w 920"/>
                            <a:gd name="T10" fmla="*/ 0 h 336"/>
                            <a:gd name="T11" fmla="*/ 920 w 920"/>
                            <a:gd name="T12" fmla="*/ 336 h 336"/>
                          </a:gdLst>
                          <a:ahLst/>
                          <a:cxnLst>
                            <a:cxn ang="T6">
                              <a:pos x="T0" y="T1"/>
                            </a:cxn>
                            <a:cxn ang="T7">
                              <a:pos x="T2" y="T3"/>
                            </a:cxn>
                            <a:cxn ang="T8">
                              <a:pos x="T4" y="T5"/>
                            </a:cxn>
                          </a:cxnLst>
                          <a:rect l="T9" t="T10" r="T11" b="T12"/>
                          <a:pathLst>
                            <a:path w="920" h="336">
                              <a:moveTo>
                                <a:pt x="8" y="0"/>
                              </a:moveTo>
                              <a:cubicBezTo>
                                <a:pt x="4" y="120"/>
                                <a:pt x="0" y="240"/>
                                <a:pt x="152" y="288"/>
                              </a:cubicBezTo>
                              <a:cubicBezTo>
                                <a:pt x="304" y="336"/>
                                <a:pt x="612" y="312"/>
                                <a:pt x="920" y="288"/>
                              </a:cubicBezTo>
                            </a:path>
                          </a:pathLst>
                        </a:custGeom>
                        <a:grpFill/>
                        <a:ln w="38100">
                          <a:solidFill>
                            <a:srgbClr val="FF0000"/>
                          </a:solidFill>
                          <a:round/>
                          <a:headEnd/>
                          <a:tailEnd/>
                        </a:ln>
                      </p:spPr>
                      <p:txBody>
                        <a:bodyPr/>
                        <a:lstStyle/>
                        <a:p>
                          <a:pPr>
                            <a:defRPr/>
                          </a:pPr>
                          <a:endParaRPr lang="es-CL">
                            <a:cs typeface="Arial" charset="0"/>
                          </a:endParaRPr>
                        </a:p>
                      </p:txBody>
                    </p:sp>
                    <p:sp>
                      <p:nvSpPr>
                        <p:cNvPr id="250" name="Line 34"/>
                        <p:cNvSpPr>
                          <a:spLocks noChangeShapeType="1"/>
                        </p:cNvSpPr>
                        <p:nvPr/>
                      </p:nvSpPr>
                      <p:spPr bwMode="auto">
                        <a:xfrm>
                          <a:off x="2021" y="4004"/>
                          <a:ext cx="48" cy="0"/>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grpSp>
                  <p:grpSp>
                    <p:nvGrpSpPr>
                      <p:cNvPr id="246" name="Group 35"/>
                      <p:cNvGrpSpPr>
                        <a:grpSpLocks/>
                      </p:cNvGrpSpPr>
                      <p:nvPr/>
                    </p:nvGrpSpPr>
                    <p:grpSpPr bwMode="auto">
                      <a:xfrm>
                        <a:off x="4272" y="3647"/>
                        <a:ext cx="773" cy="425"/>
                        <a:chOff x="4272" y="3647"/>
                        <a:chExt cx="773" cy="425"/>
                      </a:xfrm>
                      <a:grpFill/>
                    </p:grpSpPr>
                    <p:sp>
                      <p:nvSpPr>
                        <p:cNvPr id="247" name="Freeform 36"/>
                        <p:cNvSpPr>
                          <a:spLocks/>
                        </p:cNvSpPr>
                        <p:nvPr/>
                      </p:nvSpPr>
                      <p:spPr bwMode="auto">
                        <a:xfrm>
                          <a:off x="4272" y="3730"/>
                          <a:ext cx="773" cy="342"/>
                        </a:xfrm>
                        <a:custGeom>
                          <a:avLst/>
                          <a:gdLst>
                            <a:gd name="T0" fmla="*/ 0 w 872"/>
                            <a:gd name="T1" fmla="*/ 17 h 592"/>
                            <a:gd name="T2" fmla="*/ 70 w 872"/>
                            <a:gd name="T3" fmla="*/ 17 h 592"/>
                            <a:gd name="T4" fmla="*/ 107 w 872"/>
                            <a:gd name="T5" fmla="*/ 14 h 592"/>
                            <a:gd name="T6" fmla="*/ 113 w 872"/>
                            <a:gd name="T7" fmla="*/ 0 h 592"/>
                            <a:gd name="T8" fmla="*/ 0 60000 65536"/>
                            <a:gd name="T9" fmla="*/ 0 60000 65536"/>
                            <a:gd name="T10" fmla="*/ 0 60000 65536"/>
                            <a:gd name="T11" fmla="*/ 0 60000 65536"/>
                            <a:gd name="T12" fmla="*/ 0 w 872"/>
                            <a:gd name="T13" fmla="*/ 0 h 592"/>
                            <a:gd name="T14" fmla="*/ 872 w 872"/>
                            <a:gd name="T15" fmla="*/ 592 h 592"/>
                          </a:gdLst>
                          <a:ahLst/>
                          <a:cxnLst>
                            <a:cxn ang="T8">
                              <a:pos x="T0" y="T1"/>
                            </a:cxn>
                            <a:cxn ang="T9">
                              <a:pos x="T2" y="T3"/>
                            </a:cxn>
                            <a:cxn ang="T10">
                              <a:pos x="T4" y="T5"/>
                            </a:cxn>
                            <a:cxn ang="T11">
                              <a:pos x="T6" y="T7"/>
                            </a:cxn>
                          </a:cxnLst>
                          <a:rect l="T12" t="T13" r="T14" b="T15"/>
                          <a:pathLst>
                            <a:path w="872" h="592">
                              <a:moveTo>
                                <a:pt x="0" y="576"/>
                              </a:moveTo>
                              <a:cubicBezTo>
                                <a:pt x="196" y="584"/>
                                <a:pt x="392" y="592"/>
                                <a:pt x="528" y="576"/>
                              </a:cubicBezTo>
                              <a:cubicBezTo>
                                <a:pt x="664" y="560"/>
                                <a:pt x="760" y="576"/>
                                <a:pt x="816" y="480"/>
                              </a:cubicBezTo>
                              <a:cubicBezTo>
                                <a:pt x="872" y="384"/>
                                <a:pt x="848" y="72"/>
                                <a:pt x="864" y="0"/>
                              </a:cubicBezTo>
                            </a:path>
                          </a:pathLst>
                        </a:custGeom>
                        <a:grpFill/>
                        <a:ln w="38100">
                          <a:solidFill>
                            <a:srgbClr val="FF0000"/>
                          </a:solidFill>
                          <a:round/>
                          <a:headEnd/>
                          <a:tailEnd/>
                        </a:ln>
                      </p:spPr>
                      <p:txBody>
                        <a:bodyPr/>
                        <a:lstStyle/>
                        <a:p>
                          <a:pPr>
                            <a:defRPr/>
                          </a:pPr>
                          <a:endParaRPr lang="es-CL">
                            <a:cs typeface="Arial" charset="0"/>
                          </a:endParaRPr>
                        </a:p>
                      </p:txBody>
                    </p:sp>
                    <p:sp>
                      <p:nvSpPr>
                        <p:cNvPr id="248" name="Line 37"/>
                        <p:cNvSpPr>
                          <a:spLocks noChangeShapeType="1"/>
                        </p:cNvSpPr>
                        <p:nvPr/>
                      </p:nvSpPr>
                      <p:spPr bwMode="auto">
                        <a:xfrm flipV="1">
                          <a:off x="5045" y="3647"/>
                          <a:ext cx="0" cy="48"/>
                        </a:xfrm>
                        <a:prstGeom prst="line">
                          <a:avLst/>
                        </a:prstGeom>
                        <a:grpFill/>
                        <a:ln w="38100">
                          <a:solidFill>
                            <a:srgbClr val="FF0000"/>
                          </a:solidFill>
                          <a:round/>
                          <a:headEnd/>
                          <a:tailEnd type="triangle" w="med" len="med"/>
                        </a:ln>
                      </p:spPr>
                      <p:txBody>
                        <a:bodyPr/>
                        <a:lstStyle/>
                        <a:p>
                          <a:pPr>
                            <a:defRPr/>
                          </a:pPr>
                          <a:endParaRPr lang="es-CL">
                            <a:cs typeface="Arial" charset="0"/>
                          </a:endParaRPr>
                        </a:p>
                      </p:txBody>
                    </p:sp>
                  </p:grpSp>
                </p:grpSp>
                <p:sp>
                  <p:nvSpPr>
                    <p:cNvPr id="238" name="Text Box 26"/>
                    <p:cNvSpPr txBox="1">
                      <a:spLocks noChangeArrowheads="1"/>
                    </p:cNvSpPr>
                    <p:nvPr/>
                  </p:nvSpPr>
                  <p:spPr bwMode="auto">
                    <a:xfrm>
                      <a:off x="7467600" y="4276795"/>
                      <a:ext cx="1517297" cy="972516"/>
                    </a:xfrm>
                    <a:prstGeom prst="rect">
                      <a:avLst/>
                    </a:prstGeom>
                    <a:grpFill/>
                    <a:ln w="9525">
                      <a:solidFill>
                        <a:schemeClr val="tx1"/>
                      </a:solidFill>
                      <a:miter lim="800000"/>
                      <a:headEnd/>
                      <a:tailEnd/>
                    </a:ln>
                  </p:spPr>
                  <p:txBody>
                    <a:bodyPr>
                      <a:spAutoFit/>
                    </a:bodyPr>
                    <a:lstStyle/>
                    <a:p>
                      <a:pPr marL="342900" indent="-342900" algn="ctr">
                        <a:defRPr/>
                      </a:pPr>
                      <a:r>
                        <a:rPr lang="en-US" altLang="en-US" sz="1600" dirty="0">
                          <a:solidFill>
                            <a:srgbClr val="0033CC"/>
                          </a:solidFill>
                          <a:cs typeface="Arial" charset="0"/>
                        </a:rPr>
                        <a:t>Hydrologic</a:t>
                      </a:r>
                    </a:p>
                    <a:p>
                      <a:pPr marL="342900" indent="-342900" algn="ctr">
                        <a:defRPr/>
                      </a:pPr>
                      <a:r>
                        <a:rPr lang="en-US" altLang="en-US" sz="1600" dirty="0">
                          <a:solidFill>
                            <a:srgbClr val="0033CC"/>
                          </a:solidFill>
                          <a:cs typeface="Arial" charset="0"/>
                        </a:rPr>
                        <a:t>Model</a:t>
                      </a:r>
                    </a:p>
                    <a:p>
                      <a:pPr marL="342900" indent="-342900" algn="ctr">
                        <a:defRPr/>
                      </a:pPr>
                      <a:r>
                        <a:rPr lang="en-US" altLang="en-US" sz="1600" dirty="0">
                          <a:solidFill>
                            <a:srgbClr val="0033CC"/>
                          </a:solidFill>
                          <a:cs typeface="Arial" charset="0"/>
                        </a:rPr>
                        <a:t>Parameter(s)</a:t>
                      </a:r>
                    </a:p>
                  </p:txBody>
                </p:sp>
              </p:grpSp>
            </p:grpSp>
          </p:grpSp>
        </p:grpSp>
        <p:sp>
          <p:nvSpPr>
            <p:cNvPr id="229" name="66 Rectángulo"/>
            <p:cNvSpPr/>
            <p:nvPr/>
          </p:nvSpPr>
          <p:spPr>
            <a:xfrm>
              <a:off x="7087004" y="4954006"/>
              <a:ext cx="227747" cy="152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grpSp>
        <p:nvGrpSpPr>
          <p:cNvPr id="263" name="Group 256"/>
          <p:cNvGrpSpPr>
            <a:grpSpLocks/>
          </p:cNvGrpSpPr>
          <p:nvPr/>
        </p:nvGrpSpPr>
        <p:grpSpPr bwMode="auto">
          <a:xfrm>
            <a:off x="3581400" y="4267198"/>
            <a:ext cx="1592263" cy="874125"/>
            <a:chOff x="3584085" y="3809999"/>
            <a:chExt cx="1521314" cy="1060718"/>
          </a:xfrm>
        </p:grpSpPr>
        <p:sp>
          <p:nvSpPr>
            <p:cNvPr id="264" name="71 Forma libre"/>
            <p:cNvSpPr/>
            <p:nvPr/>
          </p:nvSpPr>
          <p:spPr>
            <a:xfrm>
              <a:off x="4039114" y="3821558"/>
              <a:ext cx="929776" cy="728168"/>
            </a:xfrm>
            <a:custGeom>
              <a:avLst/>
              <a:gdLst>
                <a:gd name="connsiteX0" fmla="*/ 0 w 929640"/>
                <a:gd name="connsiteY0" fmla="*/ 899160 h 899160"/>
                <a:gd name="connsiteX1" fmla="*/ 929640 w 929640"/>
                <a:gd name="connsiteY1" fmla="*/ 899160 h 899160"/>
                <a:gd name="connsiteX2" fmla="*/ 815340 w 929640"/>
                <a:gd name="connsiteY2" fmla="*/ 845820 h 899160"/>
                <a:gd name="connsiteX3" fmla="*/ 731520 w 929640"/>
                <a:gd name="connsiteY3" fmla="*/ 769620 h 899160"/>
                <a:gd name="connsiteX4" fmla="*/ 670560 w 929640"/>
                <a:gd name="connsiteY4" fmla="*/ 701040 h 899160"/>
                <a:gd name="connsiteX5" fmla="*/ 594360 w 929640"/>
                <a:gd name="connsiteY5" fmla="*/ 601980 h 899160"/>
                <a:gd name="connsiteX6" fmla="*/ 510540 w 929640"/>
                <a:gd name="connsiteY6" fmla="*/ 342900 h 899160"/>
                <a:gd name="connsiteX7" fmla="*/ 472440 w 929640"/>
                <a:gd name="connsiteY7" fmla="*/ 83820 h 899160"/>
                <a:gd name="connsiteX8" fmla="*/ 434340 w 929640"/>
                <a:gd name="connsiteY8" fmla="*/ 0 h 899160"/>
                <a:gd name="connsiteX9" fmla="*/ 373380 w 929640"/>
                <a:gd name="connsiteY9" fmla="*/ 121920 h 899160"/>
                <a:gd name="connsiteX10" fmla="*/ 358140 w 929640"/>
                <a:gd name="connsiteY10" fmla="*/ 297180 h 899160"/>
                <a:gd name="connsiteX11" fmla="*/ 312420 w 929640"/>
                <a:gd name="connsiteY11" fmla="*/ 510540 h 899160"/>
                <a:gd name="connsiteX12" fmla="*/ 220980 w 929640"/>
                <a:gd name="connsiteY12" fmla="*/ 655320 h 899160"/>
                <a:gd name="connsiteX13" fmla="*/ 129540 w 929640"/>
                <a:gd name="connsiteY13" fmla="*/ 784860 h 899160"/>
                <a:gd name="connsiteX14" fmla="*/ 60960 w 929640"/>
                <a:gd name="connsiteY14" fmla="*/ 845820 h 899160"/>
                <a:gd name="connsiteX15" fmla="*/ 0 w 929640"/>
                <a:gd name="connsiteY15" fmla="*/ 899160 h 89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640" h="899160">
                  <a:moveTo>
                    <a:pt x="0" y="899160"/>
                  </a:moveTo>
                  <a:lnTo>
                    <a:pt x="929640" y="899160"/>
                  </a:lnTo>
                  <a:lnTo>
                    <a:pt x="815340" y="845820"/>
                  </a:lnTo>
                  <a:lnTo>
                    <a:pt x="731520" y="769620"/>
                  </a:lnTo>
                  <a:lnTo>
                    <a:pt x="670560" y="701040"/>
                  </a:lnTo>
                  <a:lnTo>
                    <a:pt x="594360" y="601980"/>
                  </a:lnTo>
                  <a:lnTo>
                    <a:pt x="510540" y="342900"/>
                  </a:lnTo>
                  <a:lnTo>
                    <a:pt x="472440" y="83820"/>
                  </a:lnTo>
                  <a:lnTo>
                    <a:pt x="434340" y="0"/>
                  </a:lnTo>
                  <a:lnTo>
                    <a:pt x="373380" y="121920"/>
                  </a:lnTo>
                  <a:lnTo>
                    <a:pt x="358140" y="297180"/>
                  </a:lnTo>
                  <a:lnTo>
                    <a:pt x="312420" y="510540"/>
                  </a:lnTo>
                  <a:lnTo>
                    <a:pt x="220980" y="655320"/>
                  </a:lnTo>
                  <a:lnTo>
                    <a:pt x="129540" y="784860"/>
                  </a:lnTo>
                  <a:lnTo>
                    <a:pt x="60960" y="845820"/>
                  </a:lnTo>
                  <a:lnTo>
                    <a:pt x="0" y="899160"/>
                  </a:lnTo>
                  <a:close/>
                </a:path>
              </a:pathLst>
            </a:cu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nvGrpSpPr>
            <p:cNvPr id="265" name="Group 2048"/>
            <p:cNvGrpSpPr>
              <a:grpSpLocks/>
            </p:cNvGrpSpPr>
            <p:nvPr/>
          </p:nvGrpSpPr>
          <p:grpSpPr bwMode="auto">
            <a:xfrm>
              <a:off x="3584085" y="3809999"/>
              <a:ext cx="1521314" cy="1060718"/>
              <a:chOff x="3508067" y="3875532"/>
              <a:chExt cx="1521133" cy="1060247"/>
            </a:xfrm>
          </p:grpSpPr>
          <p:grpSp>
            <p:nvGrpSpPr>
              <p:cNvPr id="266" name="Group 28"/>
              <p:cNvGrpSpPr>
                <a:grpSpLocks/>
              </p:cNvGrpSpPr>
              <p:nvPr/>
            </p:nvGrpSpPr>
            <p:grpSpPr bwMode="auto">
              <a:xfrm>
                <a:off x="3886200" y="3875532"/>
                <a:ext cx="1143000" cy="759284"/>
                <a:chOff x="3810000" y="3875532"/>
                <a:chExt cx="990600" cy="759284"/>
              </a:xfrm>
            </p:grpSpPr>
            <p:cxnSp>
              <p:nvCxnSpPr>
                <p:cNvPr id="269" name="Straight Arrow Connector 268"/>
                <p:cNvCxnSpPr/>
                <p:nvPr/>
              </p:nvCxnSpPr>
              <p:spPr>
                <a:xfrm flipV="1">
                  <a:off x="3809564"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p:nvPr/>
              </p:nvCxnSpPr>
              <p:spPr>
                <a:xfrm>
                  <a:off x="3809564" y="4634185"/>
                  <a:ext cx="991036"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67" name="TextBox 29"/>
              <p:cNvSpPr txBox="1">
                <a:spLocks noChangeArrowheads="1"/>
              </p:cNvSpPr>
              <p:nvPr/>
            </p:nvSpPr>
            <p:spPr bwMode="auto">
              <a:xfrm>
                <a:off x="3962400" y="4599801"/>
                <a:ext cx="930275" cy="335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methods</a:t>
                </a:r>
                <a:endParaRPr lang="en-US" altLang="en-US" sz="1200" b="1" i="1" dirty="0">
                  <a:latin typeface="Comic Sans MS" pitchFamily="66" charset="0"/>
                </a:endParaRPr>
              </a:p>
            </p:txBody>
          </p:sp>
          <p:sp>
            <p:nvSpPr>
              <p:cNvPr id="268" name="TextBox 267"/>
              <p:cNvSpPr txBox="1"/>
              <p:nvPr/>
            </p:nvSpPr>
            <p:spPr>
              <a:xfrm>
                <a:off x="3508067" y="3962400"/>
                <a:ext cx="495123" cy="276998"/>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271" name="Group 264"/>
          <p:cNvGrpSpPr>
            <a:grpSpLocks/>
          </p:cNvGrpSpPr>
          <p:nvPr/>
        </p:nvGrpSpPr>
        <p:grpSpPr bwMode="auto">
          <a:xfrm>
            <a:off x="2606675" y="1155699"/>
            <a:ext cx="1431925" cy="874125"/>
            <a:chOff x="2441926" y="293687"/>
            <a:chExt cx="1368075" cy="1060717"/>
          </a:xfrm>
        </p:grpSpPr>
        <p:grpSp>
          <p:nvGrpSpPr>
            <p:cNvPr id="272" name="81 Grupo"/>
            <p:cNvGrpSpPr>
              <a:grpSpLocks/>
            </p:cNvGrpSpPr>
            <p:nvPr/>
          </p:nvGrpSpPr>
          <p:grpSpPr bwMode="auto">
            <a:xfrm>
              <a:off x="3049588" y="358775"/>
              <a:ext cx="428625" cy="708025"/>
              <a:chOff x="3230441" y="381000"/>
              <a:chExt cx="548908" cy="990600"/>
            </a:xfrm>
          </p:grpSpPr>
          <p:sp>
            <p:nvSpPr>
              <p:cNvPr id="279" name="76 Rectángulo"/>
              <p:cNvSpPr/>
              <p:nvPr/>
            </p:nvSpPr>
            <p:spPr>
              <a:xfrm>
                <a:off x="3231134" y="381574"/>
                <a:ext cx="46616" cy="98913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280" name="78 Rectángulo"/>
              <p:cNvSpPr/>
              <p:nvPr/>
            </p:nvSpPr>
            <p:spPr>
              <a:xfrm>
                <a:off x="3382636" y="381574"/>
                <a:ext cx="46616" cy="98913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281" name="79 Rectángulo"/>
              <p:cNvSpPr/>
              <p:nvPr/>
            </p:nvSpPr>
            <p:spPr>
              <a:xfrm>
                <a:off x="3580754" y="381574"/>
                <a:ext cx="46616" cy="98913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282" name="80 Rectángulo"/>
              <p:cNvSpPr/>
              <p:nvPr/>
            </p:nvSpPr>
            <p:spPr>
              <a:xfrm>
                <a:off x="3732257" y="381574"/>
                <a:ext cx="46616" cy="98913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grpSp>
          <p:nvGrpSpPr>
            <p:cNvPr id="273" name="Group 81"/>
            <p:cNvGrpSpPr>
              <a:grpSpLocks/>
            </p:cNvGrpSpPr>
            <p:nvPr/>
          </p:nvGrpSpPr>
          <p:grpSpPr bwMode="auto">
            <a:xfrm>
              <a:off x="2441926" y="293687"/>
              <a:ext cx="1368075" cy="1060717"/>
              <a:chOff x="3489856" y="3875532"/>
              <a:chExt cx="1367983" cy="1060247"/>
            </a:xfrm>
          </p:grpSpPr>
          <p:grpSp>
            <p:nvGrpSpPr>
              <p:cNvPr id="274" name="Group 82"/>
              <p:cNvGrpSpPr>
                <a:grpSpLocks/>
              </p:cNvGrpSpPr>
              <p:nvPr/>
            </p:nvGrpSpPr>
            <p:grpSpPr bwMode="auto">
              <a:xfrm>
                <a:off x="3886201" y="3875532"/>
                <a:ext cx="971638" cy="759284"/>
                <a:chOff x="3810000" y="3875532"/>
                <a:chExt cx="842086" cy="759284"/>
              </a:xfrm>
            </p:grpSpPr>
            <p:cxnSp>
              <p:nvCxnSpPr>
                <p:cNvPr id="277" name="Straight Arrow Connector 276"/>
                <p:cNvCxnSpPr/>
                <p:nvPr/>
              </p:nvCxnSpPr>
              <p:spPr>
                <a:xfrm flipV="1">
                  <a:off x="3809559"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a:off x="3809559" y="4634185"/>
                  <a:ext cx="84252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75" name="TextBox 84"/>
              <p:cNvSpPr txBox="1">
                <a:spLocks noChangeArrowheads="1"/>
              </p:cNvSpPr>
              <p:nvPr/>
            </p:nvSpPr>
            <p:spPr bwMode="auto">
              <a:xfrm>
                <a:off x="3886200" y="4599801"/>
                <a:ext cx="930275" cy="335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scenarios</a:t>
                </a:r>
                <a:endParaRPr lang="en-US" altLang="en-US" sz="1200" b="1" i="1" dirty="0">
                  <a:latin typeface="Comic Sans MS" pitchFamily="66" charset="0"/>
                </a:endParaRPr>
              </a:p>
            </p:txBody>
          </p:sp>
          <p:sp>
            <p:nvSpPr>
              <p:cNvPr id="276" name="TextBox 275"/>
              <p:cNvSpPr txBox="1"/>
              <p:nvPr/>
            </p:nvSpPr>
            <p:spPr>
              <a:xfrm>
                <a:off x="3489856" y="3962400"/>
                <a:ext cx="495123" cy="276999"/>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283" name="Group 276"/>
          <p:cNvGrpSpPr>
            <a:grpSpLocks/>
          </p:cNvGrpSpPr>
          <p:nvPr/>
        </p:nvGrpSpPr>
        <p:grpSpPr bwMode="auto">
          <a:xfrm>
            <a:off x="2209800" y="3809998"/>
            <a:ext cx="1355725" cy="1058792"/>
            <a:chOff x="2132403" y="3505200"/>
            <a:chExt cx="1296597" cy="1284805"/>
          </a:xfrm>
        </p:grpSpPr>
        <p:sp>
          <p:nvSpPr>
            <p:cNvPr id="284" name="61 Forma libre"/>
            <p:cNvSpPr/>
            <p:nvPr/>
          </p:nvSpPr>
          <p:spPr>
            <a:xfrm>
              <a:off x="2590919" y="3516758"/>
              <a:ext cx="724212" cy="739727"/>
            </a:xfrm>
            <a:custGeom>
              <a:avLst/>
              <a:gdLst>
                <a:gd name="connsiteX0" fmla="*/ 114300 w 723900"/>
                <a:gd name="connsiteY0" fmla="*/ 990600 h 990600"/>
                <a:gd name="connsiteX1" fmla="*/ 723900 w 723900"/>
                <a:gd name="connsiteY1" fmla="*/ 990600 h 990600"/>
                <a:gd name="connsiteX2" fmla="*/ 647700 w 723900"/>
                <a:gd name="connsiteY2" fmla="*/ 958850 h 990600"/>
                <a:gd name="connsiteX3" fmla="*/ 558800 w 723900"/>
                <a:gd name="connsiteY3" fmla="*/ 908050 h 990600"/>
                <a:gd name="connsiteX4" fmla="*/ 476250 w 723900"/>
                <a:gd name="connsiteY4" fmla="*/ 781050 h 990600"/>
                <a:gd name="connsiteX5" fmla="*/ 419100 w 723900"/>
                <a:gd name="connsiteY5" fmla="*/ 527050 h 990600"/>
                <a:gd name="connsiteX6" fmla="*/ 374650 w 723900"/>
                <a:gd name="connsiteY6" fmla="*/ 298450 h 990600"/>
                <a:gd name="connsiteX7" fmla="*/ 349250 w 723900"/>
                <a:gd name="connsiteY7" fmla="*/ 127000 h 990600"/>
                <a:gd name="connsiteX8" fmla="*/ 323850 w 723900"/>
                <a:gd name="connsiteY8" fmla="*/ 25400 h 990600"/>
                <a:gd name="connsiteX9" fmla="*/ 285750 w 723900"/>
                <a:gd name="connsiteY9" fmla="*/ 0 h 990600"/>
                <a:gd name="connsiteX10" fmla="*/ 241300 w 723900"/>
                <a:gd name="connsiteY10" fmla="*/ 69850 h 990600"/>
                <a:gd name="connsiteX11" fmla="*/ 222250 w 723900"/>
                <a:gd name="connsiteY11" fmla="*/ 190500 h 990600"/>
                <a:gd name="connsiteX12" fmla="*/ 215900 w 723900"/>
                <a:gd name="connsiteY12" fmla="*/ 412750 h 990600"/>
                <a:gd name="connsiteX13" fmla="*/ 203200 w 723900"/>
                <a:gd name="connsiteY13" fmla="*/ 577850 h 990600"/>
                <a:gd name="connsiteX14" fmla="*/ 184150 w 723900"/>
                <a:gd name="connsiteY14" fmla="*/ 749300 h 990600"/>
                <a:gd name="connsiteX15" fmla="*/ 165100 w 723900"/>
                <a:gd name="connsiteY15" fmla="*/ 863600 h 990600"/>
                <a:gd name="connsiteX16" fmla="*/ 114300 w 723900"/>
                <a:gd name="connsiteY16" fmla="*/ 927100 h 990600"/>
                <a:gd name="connsiteX17" fmla="*/ 63500 w 723900"/>
                <a:gd name="connsiteY17" fmla="*/ 958850 h 990600"/>
                <a:gd name="connsiteX18" fmla="*/ 0 w 723900"/>
                <a:gd name="connsiteY18" fmla="*/ 990600 h 990600"/>
                <a:gd name="connsiteX19" fmla="*/ 114300 w 723900"/>
                <a:gd name="connsiteY19"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3900" h="990600">
                  <a:moveTo>
                    <a:pt x="114300" y="990600"/>
                  </a:moveTo>
                  <a:lnTo>
                    <a:pt x="723900" y="990600"/>
                  </a:lnTo>
                  <a:lnTo>
                    <a:pt x="647700" y="958850"/>
                  </a:lnTo>
                  <a:lnTo>
                    <a:pt x="558800" y="908050"/>
                  </a:lnTo>
                  <a:lnTo>
                    <a:pt x="476250" y="781050"/>
                  </a:lnTo>
                  <a:lnTo>
                    <a:pt x="419100" y="527050"/>
                  </a:lnTo>
                  <a:lnTo>
                    <a:pt x="374650" y="298450"/>
                  </a:lnTo>
                  <a:lnTo>
                    <a:pt x="349250" y="127000"/>
                  </a:lnTo>
                  <a:lnTo>
                    <a:pt x="323850" y="25400"/>
                  </a:lnTo>
                  <a:lnTo>
                    <a:pt x="285750" y="0"/>
                  </a:lnTo>
                  <a:lnTo>
                    <a:pt x="241300" y="69850"/>
                  </a:lnTo>
                  <a:lnTo>
                    <a:pt x="222250" y="190500"/>
                  </a:lnTo>
                  <a:lnTo>
                    <a:pt x="215900" y="412750"/>
                  </a:lnTo>
                  <a:lnTo>
                    <a:pt x="203200" y="577850"/>
                  </a:lnTo>
                  <a:lnTo>
                    <a:pt x="184150" y="749300"/>
                  </a:lnTo>
                  <a:lnTo>
                    <a:pt x="165100" y="863600"/>
                  </a:lnTo>
                  <a:lnTo>
                    <a:pt x="114300" y="927100"/>
                  </a:lnTo>
                  <a:lnTo>
                    <a:pt x="63500" y="958850"/>
                  </a:lnTo>
                  <a:lnTo>
                    <a:pt x="0" y="990600"/>
                  </a:lnTo>
                  <a:lnTo>
                    <a:pt x="114300" y="990600"/>
                  </a:lnTo>
                  <a:close/>
                </a:path>
              </a:pathLst>
            </a:cu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nvGrpSpPr>
            <p:cNvPr id="285" name="Group 88"/>
            <p:cNvGrpSpPr>
              <a:grpSpLocks/>
            </p:cNvGrpSpPr>
            <p:nvPr/>
          </p:nvGrpSpPr>
          <p:grpSpPr bwMode="auto">
            <a:xfrm>
              <a:off x="2132403" y="3505200"/>
              <a:ext cx="1296597" cy="1284805"/>
              <a:chOff x="3470877" y="3875532"/>
              <a:chExt cx="1295974" cy="1284234"/>
            </a:xfrm>
          </p:grpSpPr>
          <p:grpSp>
            <p:nvGrpSpPr>
              <p:cNvPr id="286" name="Group 89"/>
              <p:cNvGrpSpPr>
                <a:grpSpLocks/>
              </p:cNvGrpSpPr>
              <p:nvPr/>
            </p:nvGrpSpPr>
            <p:grpSpPr bwMode="auto">
              <a:xfrm>
                <a:off x="3886198" y="3875532"/>
                <a:ext cx="868870" cy="759284"/>
                <a:chOff x="3810000" y="3875532"/>
                <a:chExt cx="753021" cy="759284"/>
              </a:xfrm>
            </p:grpSpPr>
            <p:cxnSp>
              <p:nvCxnSpPr>
                <p:cNvPr id="289" name="Straight Arrow Connector 288"/>
                <p:cNvCxnSpPr/>
                <p:nvPr/>
              </p:nvCxnSpPr>
              <p:spPr>
                <a:xfrm flipV="1">
                  <a:off x="3810419"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p:nvPr/>
              </p:nvCxnSpPr>
              <p:spPr>
                <a:xfrm flipV="1">
                  <a:off x="3810419" y="4620707"/>
                  <a:ext cx="752293" cy="13478"/>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87" name="TextBox 90"/>
              <p:cNvSpPr txBox="1">
                <a:spLocks noChangeArrowheads="1"/>
              </p:cNvSpPr>
              <p:nvPr/>
            </p:nvSpPr>
            <p:spPr bwMode="auto">
              <a:xfrm>
                <a:off x="3836576" y="4599802"/>
                <a:ext cx="930275" cy="559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ens. members</a:t>
                </a:r>
                <a:endParaRPr lang="en-US" altLang="en-US" sz="1200" b="1" i="1" dirty="0">
                  <a:latin typeface="Comic Sans MS" pitchFamily="66" charset="0"/>
                </a:endParaRPr>
              </a:p>
            </p:txBody>
          </p:sp>
          <p:sp>
            <p:nvSpPr>
              <p:cNvPr id="288" name="TextBox 287"/>
              <p:cNvSpPr txBox="1"/>
              <p:nvPr/>
            </p:nvSpPr>
            <p:spPr>
              <a:xfrm>
                <a:off x="3470877" y="3962400"/>
                <a:ext cx="495123" cy="276998"/>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291" name="Group 284"/>
          <p:cNvGrpSpPr>
            <a:grpSpLocks/>
          </p:cNvGrpSpPr>
          <p:nvPr/>
        </p:nvGrpSpPr>
        <p:grpSpPr bwMode="auto">
          <a:xfrm>
            <a:off x="5562600" y="4127498"/>
            <a:ext cx="1350963" cy="874125"/>
            <a:chOff x="5566756" y="3657599"/>
            <a:chExt cx="1291243" cy="1060718"/>
          </a:xfrm>
        </p:grpSpPr>
        <p:sp>
          <p:nvSpPr>
            <p:cNvPr id="292" name="72 Forma libre"/>
            <p:cNvSpPr/>
            <p:nvPr/>
          </p:nvSpPr>
          <p:spPr>
            <a:xfrm>
              <a:off x="6096302" y="3698054"/>
              <a:ext cx="609964" cy="710830"/>
            </a:xfrm>
            <a:custGeom>
              <a:avLst/>
              <a:gdLst>
                <a:gd name="connsiteX0" fmla="*/ 0 w 822960"/>
                <a:gd name="connsiteY0" fmla="*/ 876300 h 876300"/>
                <a:gd name="connsiteX1" fmla="*/ 822960 w 822960"/>
                <a:gd name="connsiteY1" fmla="*/ 876300 h 876300"/>
                <a:gd name="connsiteX2" fmla="*/ 746760 w 822960"/>
                <a:gd name="connsiteY2" fmla="*/ 815340 h 876300"/>
                <a:gd name="connsiteX3" fmla="*/ 601980 w 822960"/>
                <a:gd name="connsiteY3" fmla="*/ 655320 h 876300"/>
                <a:gd name="connsiteX4" fmla="*/ 510540 w 822960"/>
                <a:gd name="connsiteY4" fmla="*/ 487680 h 876300"/>
                <a:gd name="connsiteX5" fmla="*/ 434340 w 822960"/>
                <a:gd name="connsiteY5" fmla="*/ 266700 h 876300"/>
                <a:gd name="connsiteX6" fmla="*/ 396240 w 822960"/>
                <a:gd name="connsiteY6" fmla="*/ 45720 h 876300"/>
                <a:gd name="connsiteX7" fmla="*/ 350520 w 822960"/>
                <a:gd name="connsiteY7" fmla="*/ 0 h 876300"/>
                <a:gd name="connsiteX8" fmla="*/ 297180 w 822960"/>
                <a:gd name="connsiteY8" fmla="*/ 22860 h 876300"/>
                <a:gd name="connsiteX9" fmla="*/ 266700 w 822960"/>
                <a:gd name="connsiteY9" fmla="*/ 160020 h 876300"/>
                <a:gd name="connsiteX10" fmla="*/ 243840 w 822960"/>
                <a:gd name="connsiteY10" fmla="*/ 381000 h 876300"/>
                <a:gd name="connsiteX11" fmla="*/ 205740 w 822960"/>
                <a:gd name="connsiteY11" fmla="*/ 495300 h 876300"/>
                <a:gd name="connsiteX12" fmla="*/ 144780 w 822960"/>
                <a:gd name="connsiteY12" fmla="*/ 662940 h 876300"/>
                <a:gd name="connsiteX13" fmla="*/ 91440 w 822960"/>
                <a:gd name="connsiteY13" fmla="*/ 777240 h 876300"/>
                <a:gd name="connsiteX14" fmla="*/ 0 w 822960"/>
                <a:gd name="connsiteY14"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2960" h="876300">
                  <a:moveTo>
                    <a:pt x="0" y="876300"/>
                  </a:moveTo>
                  <a:lnTo>
                    <a:pt x="822960" y="876300"/>
                  </a:lnTo>
                  <a:lnTo>
                    <a:pt x="746760" y="815340"/>
                  </a:lnTo>
                  <a:lnTo>
                    <a:pt x="601980" y="655320"/>
                  </a:lnTo>
                  <a:lnTo>
                    <a:pt x="510540" y="487680"/>
                  </a:lnTo>
                  <a:lnTo>
                    <a:pt x="434340" y="266700"/>
                  </a:lnTo>
                  <a:lnTo>
                    <a:pt x="396240" y="45720"/>
                  </a:lnTo>
                  <a:lnTo>
                    <a:pt x="350520" y="0"/>
                  </a:lnTo>
                  <a:lnTo>
                    <a:pt x="297180" y="22860"/>
                  </a:lnTo>
                  <a:lnTo>
                    <a:pt x="266700" y="160020"/>
                  </a:lnTo>
                  <a:lnTo>
                    <a:pt x="243840" y="381000"/>
                  </a:lnTo>
                  <a:lnTo>
                    <a:pt x="205740" y="495300"/>
                  </a:lnTo>
                  <a:lnTo>
                    <a:pt x="144780" y="662940"/>
                  </a:lnTo>
                  <a:lnTo>
                    <a:pt x="91440" y="777240"/>
                  </a:lnTo>
                  <a:lnTo>
                    <a:pt x="0" y="876300"/>
                  </a:lnTo>
                  <a:close/>
                </a:path>
              </a:pathLst>
            </a:custGeom>
            <a:solidFill>
              <a:srgbClr val="66FF6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nvGrpSpPr>
            <p:cNvPr id="293" name="Group 95"/>
            <p:cNvGrpSpPr>
              <a:grpSpLocks/>
            </p:cNvGrpSpPr>
            <p:nvPr/>
          </p:nvGrpSpPr>
          <p:grpSpPr bwMode="auto">
            <a:xfrm>
              <a:off x="5566756" y="3657599"/>
              <a:ext cx="1291243" cy="1060718"/>
              <a:chOff x="3476228" y="3875532"/>
              <a:chExt cx="1290623" cy="1060247"/>
            </a:xfrm>
          </p:grpSpPr>
          <p:grpSp>
            <p:nvGrpSpPr>
              <p:cNvPr id="294" name="Group 96"/>
              <p:cNvGrpSpPr>
                <a:grpSpLocks/>
              </p:cNvGrpSpPr>
              <p:nvPr/>
            </p:nvGrpSpPr>
            <p:grpSpPr bwMode="auto">
              <a:xfrm>
                <a:off x="3886198" y="3875532"/>
                <a:ext cx="868870" cy="759284"/>
                <a:chOff x="3810000" y="3875532"/>
                <a:chExt cx="753021" cy="759284"/>
              </a:xfrm>
            </p:grpSpPr>
            <p:cxnSp>
              <p:nvCxnSpPr>
                <p:cNvPr id="297" name="Straight Arrow Connector 296"/>
                <p:cNvCxnSpPr/>
                <p:nvPr/>
              </p:nvCxnSpPr>
              <p:spPr>
                <a:xfrm flipV="1">
                  <a:off x="3809576"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p:nvPr/>
              </p:nvCxnSpPr>
              <p:spPr>
                <a:xfrm flipV="1">
                  <a:off x="3809576" y="4620707"/>
                  <a:ext cx="753142" cy="13478"/>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95" name="TextBox 97"/>
              <p:cNvSpPr txBox="1">
                <a:spLocks noChangeArrowheads="1"/>
              </p:cNvSpPr>
              <p:nvPr/>
            </p:nvSpPr>
            <p:spPr bwMode="auto">
              <a:xfrm>
                <a:off x="3836576" y="4599801"/>
                <a:ext cx="930275" cy="335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structure</a:t>
                </a:r>
                <a:endParaRPr lang="en-US" altLang="en-US" sz="1200" b="1" i="1" dirty="0">
                  <a:latin typeface="Comic Sans MS" pitchFamily="66" charset="0"/>
                </a:endParaRPr>
              </a:p>
            </p:txBody>
          </p:sp>
          <p:sp>
            <p:nvSpPr>
              <p:cNvPr id="296" name="TextBox 295"/>
              <p:cNvSpPr txBox="1"/>
              <p:nvPr/>
            </p:nvSpPr>
            <p:spPr>
              <a:xfrm>
                <a:off x="3476228" y="3962400"/>
                <a:ext cx="495123" cy="276998"/>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299" name="Group 292"/>
          <p:cNvGrpSpPr>
            <a:grpSpLocks/>
          </p:cNvGrpSpPr>
          <p:nvPr/>
        </p:nvGrpSpPr>
        <p:grpSpPr bwMode="auto">
          <a:xfrm>
            <a:off x="2667000" y="2527299"/>
            <a:ext cx="1614488" cy="874125"/>
            <a:chOff x="2533661" y="1752599"/>
            <a:chExt cx="1543039" cy="1060718"/>
          </a:xfrm>
        </p:grpSpPr>
        <p:sp>
          <p:nvSpPr>
            <p:cNvPr id="300" name="50 Forma libre"/>
            <p:cNvSpPr/>
            <p:nvPr/>
          </p:nvSpPr>
          <p:spPr>
            <a:xfrm>
              <a:off x="2972145" y="1800760"/>
              <a:ext cx="913382" cy="712757"/>
            </a:xfrm>
            <a:custGeom>
              <a:avLst/>
              <a:gdLst>
                <a:gd name="connsiteX0" fmla="*/ 347663 w 1090613"/>
                <a:gd name="connsiteY0" fmla="*/ 938212 h 938212"/>
                <a:gd name="connsiteX1" fmla="*/ 1090613 w 1090613"/>
                <a:gd name="connsiteY1" fmla="*/ 938212 h 938212"/>
                <a:gd name="connsiteX2" fmla="*/ 976313 w 1090613"/>
                <a:gd name="connsiteY2" fmla="*/ 852487 h 938212"/>
                <a:gd name="connsiteX3" fmla="*/ 871538 w 1090613"/>
                <a:gd name="connsiteY3" fmla="*/ 733425 h 938212"/>
                <a:gd name="connsiteX4" fmla="*/ 819150 w 1090613"/>
                <a:gd name="connsiteY4" fmla="*/ 604837 h 938212"/>
                <a:gd name="connsiteX5" fmla="*/ 762000 w 1090613"/>
                <a:gd name="connsiteY5" fmla="*/ 476250 h 938212"/>
                <a:gd name="connsiteX6" fmla="*/ 700088 w 1090613"/>
                <a:gd name="connsiteY6" fmla="*/ 285750 h 938212"/>
                <a:gd name="connsiteX7" fmla="*/ 666750 w 1090613"/>
                <a:gd name="connsiteY7" fmla="*/ 133350 h 938212"/>
                <a:gd name="connsiteX8" fmla="*/ 566738 w 1090613"/>
                <a:gd name="connsiteY8" fmla="*/ 38100 h 938212"/>
                <a:gd name="connsiteX9" fmla="*/ 485775 w 1090613"/>
                <a:gd name="connsiteY9" fmla="*/ 0 h 938212"/>
                <a:gd name="connsiteX10" fmla="*/ 433388 w 1090613"/>
                <a:gd name="connsiteY10" fmla="*/ 4762 h 938212"/>
                <a:gd name="connsiteX11" fmla="*/ 390525 w 1090613"/>
                <a:gd name="connsiteY11" fmla="*/ 47625 h 938212"/>
                <a:gd name="connsiteX12" fmla="*/ 328613 w 1090613"/>
                <a:gd name="connsiteY12" fmla="*/ 195262 h 938212"/>
                <a:gd name="connsiteX13" fmla="*/ 257175 w 1090613"/>
                <a:gd name="connsiteY13" fmla="*/ 409575 h 938212"/>
                <a:gd name="connsiteX14" fmla="*/ 209550 w 1090613"/>
                <a:gd name="connsiteY14" fmla="*/ 623887 h 938212"/>
                <a:gd name="connsiteX15" fmla="*/ 190500 w 1090613"/>
                <a:gd name="connsiteY15" fmla="*/ 762000 h 938212"/>
                <a:gd name="connsiteX16" fmla="*/ 157163 w 1090613"/>
                <a:gd name="connsiteY16" fmla="*/ 847725 h 938212"/>
                <a:gd name="connsiteX17" fmla="*/ 66675 w 1090613"/>
                <a:gd name="connsiteY17" fmla="*/ 909637 h 938212"/>
                <a:gd name="connsiteX18" fmla="*/ 0 w 1090613"/>
                <a:gd name="connsiteY18" fmla="*/ 933450 h 938212"/>
                <a:gd name="connsiteX19" fmla="*/ 347663 w 1090613"/>
                <a:gd name="connsiteY19" fmla="*/ 938212 h 93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0613" h="938212">
                  <a:moveTo>
                    <a:pt x="347663" y="938212"/>
                  </a:moveTo>
                  <a:lnTo>
                    <a:pt x="1090613" y="938212"/>
                  </a:lnTo>
                  <a:lnTo>
                    <a:pt x="976313" y="852487"/>
                  </a:lnTo>
                  <a:lnTo>
                    <a:pt x="871538" y="733425"/>
                  </a:lnTo>
                  <a:lnTo>
                    <a:pt x="819150" y="604837"/>
                  </a:lnTo>
                  <a:lnTo>
                    <a:pt x="762000" y="476250"/>
                  </a:lnTo>
                  <a:lnTo>
                    <a:pt x="700088" y="285750"/>
                  </a:lnTo>
                  <a:lnTo>
                    <a:pt x="666750" y="133350"/>
                  </a:lnTo>
                  <a:lnTo>
                    <a:pt x="566738" y="38100"/>
                  </a:lnTo>
                  <a:lnTo>
                    <a:pt x="485775" y="0"/>
                  </a:lnTo>
                  <a:lnTo>
                    <a:pt x="433388" y="4762"/>
                  </a:lnTo>
                  <a:lnTo>
                    <a:pt x="390525" y="47625"/>
                  </a:lnTo>
                  <a:lnTo>
                    <a:pt x="328613" y="195262"/>
                  </a:lnTo>
                  <a:lnTo>
                    <a:pt x="257175" y="409575"/>
                  </a:lnTo>
                  <a:lnTo>
                    <a:pt x="209550" y="623887"/>
                  </a:lnTo>
                  <a:lnTo>
                    <a:pt x="190500" y="762000"/>
                  </a:lnTo>
                  <a:lnTo>
                    <a:pt x="157163" y="847725"/>
                  </a:lnTo>
                  <a:lnTo>
                    <a:pt x="66675" y="909637"/>
                  </a:lnTo>
                  <a:lnTo>
                    <a:pt x="0" y="933450"/>
                  </a:lnTo>
                  <a:lnTo>
                    <a:pt x="347663" y="938212"/>
                  </a:lnTo>
                  <a:close/>
                </a:path>
              </a:pathLst>
            </a:cu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grpSp>
          <p:nvGrpSpPr>
            <p:cNvPr id="301" name="Group 102"/>
            <p:cNvGrpSpPr>
              <a:grpSpLocks/>
            </p:cNvGrpSpPr>
            <p:nvPr/>
          </p:nvGrpSpPr>
          <p:grpSpPr bwMode="auto">
            <a:xfrm>
              <a:off x="2533661" y="1752599"/>
              <a:ext cx="1543039" cy="1060718"/>
              <a:chOff x="3486345" y="3875532"/>
              <a:chExt cx="1542855" cy="1060247"/>
            </a:xfrm>
          </p:grpSpPr>
          <p:grpSp>
            <p:nvGrpSpPr>
              <p:cNvPr id="302" name="Group 104"/>
              <p:cNvGrpSpPr>
                <a:grpSpLocks/>
              </p:cNvGrpSpPr>
              <p:nvPr/>
            </p:nvGrpSpPr>
            <p:grpSpPr bwMode="auto">
              <a:xfrm>
                <a:off x="3886200" y="3875532"/>
                <a:ext cx="1143000" cy="759284"/>
                <a:chOff x="3810000" y="3875532"/>
                <a:chExt cx="990600" cy="759284"/>
              </a:xfrm>
            </p:grpSpPr>
            <p:cxnSp>
              <p:nvCxnSpPr>
                <p:cNvPr id="305" name="Straight Arrow Connector 304"/>
                <p:cNvCxnSpPr/>
                <p:nvPr/>
              </p:nvCxnSpPr>
              <p:spPr>
                <a:xfrm flipV="1">
                  <a:off x="3810563"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6" name="Straight Arrow Connector 305"/>
                <p:cNvCxnSpPr/>
                <p:nvPr/>
              </p:nvCxnSpPr>
              <p:spPr>
                <a:xfrm>
                  <a:off x="3810563" y="4634185"/>
                  <a:ext cx="990037" cy="0"/>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03" name="TextBox 105"/>
              <p:cNvSpPr txBox="1">
                <a:spLocks noChangeArrowheads="1"/>
              </p:cNvSpPr>
              <p:nvPr/>
            </p:nvSpPr>
            <p:spPr bwMode="auto">
              <a:xfrm>
                <a:off x="3962400" y="4599801"/>
                <a:ext cx="930275" cy="335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models</a:t>
                </a:r>
                <a:endParaRPr lang="en-US" altLang="en-US" sz="1200" b="1" i="1" dirty="0">
                  <a:latin typeface="Comic Sans MS" pitchFamily="66" charset="0"/>
                </a:endParaRPr>
              </a:p>
            </p:txBody>
          </p:sp>
          <p:sp>
            <p:nvSpPr>
              <p:cNvPr id="304" name="TextBox 303"/>
              <p:cNvSpPr txBox="1"/>
              <p:nvPr/>
            </p:nvSpPr>
            <p:spPr>
              <a:xfrm>
                <a:off x="3486345" y="3962400"/>
                <a:ext cx="495123" cy="276998"/>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307" name="Group 300"/>
          <p:cNvGrpSpPr>
            <a:grpSpLocks/>
          </p:cNvGrpSpPr>
          <p:nvPr/>
        </p:nvGrpSpPr>
        <p:grpSpPr bwMode="auto">
          <a:xfrm>
            <a:off x="7391400" y="3167061"/>
            <a:ext cx="1509713" cy="874125"/>
            <a:chOff x="7471757" y="2590799"/>
            <a:chExt cx="1443644" cy="1060718"/>
          </a:xfrm>
        </p:grpSpPr>
        <p:sp>
          <p:nvSpPr>
            <p:cNvPr id="308" name="73 Forma libre"/>
            <p:cNvSpPr/>
            <p:nvPr/>
          </p:nvSpPr>
          <p:spPr>
            <a:xfrm>
              <a:off x="7886179" y="2637033"/>
              <a:ext cx="847059" cy="703125"/>
            </a:xfrm>
            <a:custGeom>
              <a:avLst/>
              <a:gdLst>
                <a:gd name="connsiteX0" fmla="*/ 99060 w 845820"/>
                <a:gd name="connsiteY0" fmla="*/ 868680 h 868680"/>
                <a:gd name="connsiteX1" fmla="*/ 845820 w 845820"/>
                <a:gd name="connsiteY1" fmla="*/ 868680 h 868680"/>
                <a:gd name="connsiteX2" fmla="*/ 746760 w 845820"/>
                <a:gd name="connsiteY2" fmla="*/ 822960 h 868680"/>
                <a:gd name="connsiteX3" fmla="*/ 655320 w 845820"/>
                <a:gd name="connsiteY3" fmla="*/ 769620 h 868680"/>
                <a:gd name="connsiteX4" fmla="*/ 556260 w 845820"/>
                <a:gd name="connsiteY4" fmla="*/ 601980 h 868680"/>
                <a:gd name="connsiteX5" fmla="*/ 502920 w 845820"/>
                <a:gd name="connsiteY5" fmla="*/ 342900 h 868680"/>
                <a:gd name="connsiteX6" fmla="*/ 457200 w 845820"/>
                <a:gd name="connsiteY6" fmla="*/ 76200 h 868680"/>
                <a:gd name="connsiteX7" fmla="*/ 426720 w 845820"/>
                <a:gd name="connsiteY7" fmla="*/ 0 h 868680"/>
                <a:gd name="connsiteX8" fmla="*/ 358140 w 845820"/>
                <a:gd name="connsiteY8" fmla="*/ 121920 h 868680"/>
                <a:gd name="connsiteX9" fmla="*/ 358140 w 845820"/>
                <a:gd name="connsiteY9" fmla="*/ 274320 h 868680"/>
                <a:gd name="connsiteX10" fmla="*/ 335280 w 845820"/>
                <a:gd name="connsiteY10" fmla="*/ 472440 h 868680"/>
                <a:gd name="connsiteX11" fmla="*/ 320040 w 845820"/>
                <a:gd name="connsiteY11" fmla="*/ 609600 h 868680"/>
                <a:gd name="connsiteX12" fmla="*/ 220980 w 845820"/>
                <a:gd name="connsiteY12" fmla="*/ 746760 h 868680"/>
                <a:gd name="connsiteX13" fmla="*/ 121920 w 845820"/>
                <a:gd name="connsiteY13" fmla="*/ 800100 h 868680"/>
                <a:gd name="connsiteX14" fmla="*/ 15240 w 845820"/>
                <a:gd name="connsiteY14" fmla="*/ 853440 h 868680"/>
                <a:gd name="connsiteX15" fmla="*/ 0 w 845820"/>
                <a:gd name="connsiteY15" fmla="*/ 868680 h 868680"/>
                <a:gd name="connsiteX16" fmla="*/ 160020 w 845820"/>
                <a:gd name="connsiteY16" fmla="*/ 868680 h 868680"/>
                <a:gd name="connsiteX17" fmla="*/ 327660 w 845820"/>
                <a:gd name="connsiteY17" fmla="*/ 86868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5820" h="868680">
                  <a:moveTo>
                    <a:pt x="99060" y="868680"/>
                  </a:moveTo>
                  <a:lnTo>
                    <a:pt x="845820" y="868680"/>
                  </a:lnTo>
                  <a:lnTo>
                    <a:pt x="746760" y="822960"/>
                  </a:lnTo>
                  <a:lnTo>
                    <a:pt x="655320" y="769620"/>
                  </a:lnTo>
                  <a:lnTo>
                    <a:pt x="556260" y="601980"/>
                  </a:lnTo>
                  <a:lnTo>
                    <a:pt x="502920" y="342900"/>
                  </a:lnTo>
                  <a:lnTo>
                    <a:pt x="457200" y="76200"/>
                  </a:lnTo>
                  <a:lnTo>
                    <a:pt x="426720" y="0"/>
                  </a:lnTo>
                  <a:lnTo>
                    <a:pt x="358140" y="121920"/>
                  </a:lnTo>
                  <a:lnTo>
                    <a:pt x="358140" y="274320"/>
                  </a:lnTo>
                  <a:lnTo>
                    <a:pt x="335280" y="472440"/>
                  </a:lnTo>
                  <a:lnTo>
                    <a:pt x="320040" y="609600"/>
                  </a:lnTo>
                  <a:lnTo>
                    <a:pt x="220980" y="746760"/>
                  </a:lnTo>
                  <a:lnTo>
                    <a:pt x="121920" y="800100"/>
                  </a:lnTo>
                  <a:lnTo>
                    <a:pt x="15240" y="853440"/>
                  </a:lnTo>
                  <a:lnTo>
                    <a:pt x="0" y="868680"/>
                  </a:lnTo>
                  <a:lnTo>
                    <a:pt x="160020" y="868680"/>
                  </a:lnTo>
                  <a:lnTo>
                    <a:pt x="327660" y="868680"/>
                  </a:lnTo>
                </a:path>
              </a:pathLst>
            </a:custGeom>
            <a:solidFill>
              <a:srgbClr val="FFFF00"/>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CL"/>
            </a:p>
          </p:txBody>
        </p:sp>
        <p:grpSp>
          <p:nvGrpSpPr>
            <p:cNvPr id="309" name="Group 110"/>
            <p:cNvGrpSpPr>
              <a:grpSpLocks/>
            </p:cNvGrpSpPr>
            <p:nvPr/>
          </p:nvGrpSpPr>
          <p:grpSpPr bwMode="auto">
            <a:xfrm>
              <a:off x="7471757" y="2590799"/>
              <a:ext cx="1443644" cy="1060718"/>
              <a:chOff x="3476224" y="3875532"/>
              <a:chExt cx="1443027" cy="1060247"/>
            </a:xfrm>
          </p:grpSpPr>
          <p:grpSp>
            <p:nvGrpSpPr>
              <p:cNvPr id="310" name="Group 111"/>
              <p:cNvGrpSpPr>
                <a:grpSpLocks/>
              </p:cNvGrpSpPr>
              <p:nvPr/>
            </p:nvGrpSpPr>
            <p:grpSpPr bwMode="auto">
              <a:xfrm>
                <a:off x="3886198" y="3875532"/>
                <a:ext cx="1033053" cy="759284"/>
                <a:chOff x="3810000" y="3875532"/>
                <a:chExt cx="895313" cy="759284"/>
              </a:xfrm>
            </p:grpSpPr>
            <p:cxnSp>
              <p:nvCxnSpPr>
                <p:cNvPr id="313" name="Straight Arrow Connector 312"/>
                <p:cNvCxnSpPr/>
                <p:nvPr/>
              </p:nvCxnSpPr>
              <p:spPr>
                <a:xfrm flipV="1">
                  <a:off x="3809756" y="3875532"/>
                  <a:ext cx="0" cy="75865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4" name="Straight Arrow Connector 313"/>
                <p:cNvCxnSpPr/>
                <p:nvPr/>
              </p:nvCxnSpPr>
              <p:spPr>
                <a:xfrm flipV="1">
                  <a:off x="3809756" y="4626483"/>
                  <a:ext cx="895557" cy="7702"/>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11" name="TextBox 112"/>
              <p:cNvSpPr txBox="1">
                <a:spLocks noChangeArrowheads="1"/>
              </p:cNvSpPr>
              <p:nvPr/>
            </p:nvSpPr>
            <p:spPr bwMode="auto">
              <a:xfrm>
                <a:off x="3836576" y="4599801"/>
                <a:ext cx="930275" cy="335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200" b="1" i="1" dirty="0" smtClean="0">
                    <a:latin typeface="Comic Sans MS" pitchFamily="66" charset="0"/>
                  </a:rPr>
                  <a:t>calibration</a:t>
                </a:r>
                <a:endParaRPr lang="en-US" altLang="en-US" sz="1200" b="1" i="1" dirty="0">
                  <a:latin typeface="Comic Sans MS" pitchFamily="66" charset="0"/>
                </a:endParaRPr>
              </a:p>
            </p:txBody>
          </p:sp>
          <p:sp>
            <p:nvSpPr>
              <p:cNvPr id="312" name="TextBox 311"/>
              <p:cNvSpPr txBox="1"/>
              <p:nvPr/>
            </p:nvSpPr>
            <p:spPr>
              <a:xfrm>
                <a:off x="3476224" y="3962400"/>
                <a:ext cx="495123" cy="276998"/>
              </a:xfrm>
              <a:prstGeom prst="rect">
                <a:avLst/>
              </a:prstGeom>
              <a:noFill/>
              <a:scene3d>
                <a:camera prst="orthographicFront">
                  <a:rot lat="0" lon="0" rev="5400000"/>
                </a:camera>
                <a:lightRig rig="threePt" dir="t"/>
              </a:scene3d>
            </p:spPr>
            <p:txBody>
              <a:bodyPr>
                <a:spAutoFit/>
              </a:bodyPr>
              <a:lstStyle/>
              <a:p>
                <a:pPr>
                  <a:defRPr/>
                </a:pPr>
                <a:r>
                  <a:rPr lang="en-US" sz="1200" b="1" dirty="0">
                    <a:latin typeface="Comic Sans MS" panose="030F0702030302020204" pitchFamily="66" charset="0"/>
                    <a:cs typeface="Arial" charset="0"/>
                  </a:rPr>
                  <a:t>PDF</a:t>
                </a:r>
              </a:p>
            </p:txBody>
          </p:sp>
        </p:grpSp>
      </p:grpSp>
      <p:grpSp>
        <p:nvGrpSpPr>
          <p:cNvPr id="315" name="Group 353"/>
          <p:cNvGrpSpPr>
            <a:grpSpLocks/>
          </p:cNvGrpSpPr>
          <p:nvPr/>
        </p:nvGrpSpPr>
        <p:grpSpPr bwMode="auto">
          <a:xfrm>
            <a:off x="3581400" y="1371600"/>
            <a:ext cx="4703763" cy="2854325"/>
            <a:chOff x="3442652" y="533400"/>
            <a:chExt cx="5091748" cy="3357563"/>
          </a:xfrm>
        </p:grpSpPr>
        <p:cxnSp>
          <p:nvCxnSpPr>
            <p:cNvPr id="316" name="83 Conector curvado"/>
            <p:cNvCxnSpPr/>
            <p:nvPr/>
          </p:nvCxnSpPr>
          <p:spPr>
            <a:xfrm>
              <a:off x="3733069" y="609963"/>
              <a:ext cx="1220095" cy="761894"/>
            </a:xfrm>
            <a:prstGeom prst="curvedConnector3">
              <a:avLst>
                <a:gd name="adj1" fmla="val 50000"/>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7" name="93 Conector curvado"/>
            <p:cNvCxnSpPr/>
            <p:nvPr/>
          </p:nvCxnSpPr>
          <p:spPr>
            <a:xfrm flipV="1">
              <a:off x="3810399" y="1905931"/>
              <a:ext cx="1142765" cy="380947"/>
            </a:xfrm>
            <a:prstGeom prst="curvedConnector3">
              <a:avLst>
                <a:gd name="adj1" fmla="val 50000"/>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8" name="103 Conector curvado"/>
            <p:cNvCxnSpPr/>
            <p:nvPr/>
          </p:nvCxnSpPr>
          <p:spPr>
            <a:xfrm rot="5400000" flipH="1" flipV="1">
              <a:off x="4608135" y="2250228"/>
              <a:ext cx="1757211" cy="1524260"/>
            </a:xfrm>
            <a:prstGeom prst="curvedConnector3">
              <a:avLst>
                <a:gd name="adj1" fmla="val 43378"/>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9" name="107 Conector curvado"/>
            <p:cNvCxnSpPr/>
            <p:nvPr/>
          </p:nvCxnSpPr>
          <p:spPr>
            <a:xfrm rot="5400000" flipH="1" flipV="1">
              <a:off x="6035567" y="2575608"/>
              <a:ext cx="1492042" cy="608329"/>
            </a:xfrm>
            <a:prstGeom prst="curvedConnector3">
              <a:avLst>
                <a:gd name="adj1" fmla="val 50000"/>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0" name="114 Conector curvado"/>
            <p:cNvCxnSpPr/>
            <p:nvPr/>
          </p:nvCxnSpPr>
          <p:spPr>
            <a:xfrm rot="16200000" flipV="1">
              <a:off x="7651715" y="2177837"/>
              <a:ext cx="545277" cy="457106"/>
            </a:xfrm>
            <a:prstGeom prst="curvedConnector3">
              <a:avLst>
                <a:gd name="adj1" fmla="val 50000"/>
              </a:avLst>
            </a:prstGeom>
            <a:ln w="38100">
              <a:solidFill>
                <a:srgbClr val="0099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1" name="117 Conector curvado"/>
            <p:cNvCxnSpPr/>
            <p:nvPr/>
          </p:nvCxnSpPr>
          <p:spPr>
            <a:xfrm flipV="1">
              <a:off x="3442652" y="1981200"/>
              <a:ext cx="1967548" cy="1887867"/>
            </a:xfrm>
            <a:prstGeom prst="curvedConnector3">
              <a:avLst>
                <a:gd name="adj1" fmla="val 50000"/>
              </a:avLst>
            </a:prstGeom>
            <a:ln w="38100">
              <a:solidFill>
                <a:srgbClr val="009900"/>
              </a:solidFill>
              <a:tailEnd type="triangle" w="lg" len="lg"/>
            </a:ln>
            <a:scene3d>
              <a:camera prst="orthographicFront">
                <a:rot lat="10800000" lon="0" rev="4800000"/>
              </a:camera>
              <a:lightRig rig="threePt" dir="t"/>
            </a:scene3d>
          </p:spPr>
          <p:style>
            <a:lnRef idx="1">
              <a:schemeClr val="accent1"/>
            </a:lnRef>
            <a:fillRef idx="0">
              <a:schemeClr val="accent1"/>
            </a:fillRef>
            <a:effectRef idx="0">
              <a:schemeClr val="accent1"/>
            </a:effectRef>
            <a:fontRef idx="minor">
              <a:schemeClr val="tx1"/>
            </a:fontRef>
          </p:style>
        </p:cxnSp>
        <p:sp>
          <p:nvSpPr>
            <p:cNvPr id="322" name="145 Rectángulo"/>
            <p:cNvSpPr/>
            <p:nvPr/>
          </p:nvSpPr>
          <p:spPr>
            <a:xfrm>
              <a:off x="5028776" y="533400"/>
              <a:ext cx="3505624" cy="15237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323" name="146 Forma libre"/>
            <p:cNvSpPr/>
            <p:nvPr/>
          </p:nvSpPr>
          <p:spPr>
            <a:xfrm>
              <a:off x="5356998" y="1078677"/>
              <a:ext cx="2948849" cy="666658"/>
            </a:xfrm>
            <a:custGeom>
              <a:avLst/>
              <a:gdLst>
                <a:gd name="connsiteX0" fmla="*/ 0 w 3105150"/>
                <a:gd name="connsiteY0" fmla="*/ 971550 h 971550"/>
                <a:gd name="connsiteX1" fmla="*/ 3105150 w 3105150"/>
                <a:gd name="connsiteY1" fmla="*/ 971550 h 971550"/>
                <a:gd name="connsiteX2" fmla="*/ 2990850 w 3105150"/>
                <a:gd name="connsiteY2" fmla="*/ 904875 h 971550"/>
                <a:gd name="connsiteX3" fmla="*/ 2905125 w 3105150"/>
                <a:gd name="connsiteY3" fmla="*/ 847725 h 971550"/>
                <a:gd name="connsiteX4" fmla="*/ 2676525 w 3105150"/>
                <a:gd name="connsiteY4" fmla="*/ 676275 h 971550"/>
                <a:gd name="connsiteX5" fmla="*/ 2524125 w 3105150"/>
                <a:gd name="connsiteY5" fmla="*/ 495300 h 971550"/>
                <a:gd name="connsiteX6" fmla="*/ 2333625 w 3105150"/>
                <a:gd name="connsiteY6" fmla="*/ 352425 h 971550"/>
                <a:gd name="connsiteX7" fmla="*/ 2162175 w 3105150"/>
                <a:gd name="connsiteY7" fmla="*/ 209550 h 971550"/>
                <a:gd name="connsiteX8" fmla="*/ 1962150 w 3105150"/>
                <a:gd name="connsiteY8" fmla="*/ 190500 h 971550"/>
                <a:gd name="connsiteX9" fmla="*/ 1571625 w 3105150"/>
                <a:gd name="connsiteY9" fmla="*/ 152400 h 971550"/>
                <a:gd name="connsiteX10" fmla="*/ 1362075 w 3105150"/>
                <a:gd name="connsiteY10" fmla="*/ 57150 h 971550"/>
                <a:gd name="connsiteX11" fmla="*/ 1162050 w 3105150"/>
                <a:gd name="connsiteY11" fmla="*/ 0 h 971550"/>
                <a:gd name="connsiteX12" fmla="*/ 1038225 w 3105150"/>
                <a:gd name="connsiteY12" fmla="*/ 76200 h 971550"/>
                <a:gd name="connsiteX13" fmla="*/ 923925 w 3105150"/>
                <a:gd name="connsiteY13" fmla="*/ 295275 h 971550"/>
                <a:gd name="connsiteX14" fmla="*/ 819150 w 3105150"/>
                <a:gd name="connsiteY14" fmla="*/ 523875 h 971550"/>
                <a:gd name="connsiteX15" fmla="*/ 647700 w 3105150"/>
                <a:gd name="connsiteY15" fmla="*/ 638175 h 971550"/>
                <a:gd name="connsiteX16" fmla="*/ 561975 w 3105150"/>
                <a:gd name="connsiteY16" fmla="*/ 714375 h 971550"/>
                <a:gd name="connsiteX17" fmla="*/ 352425 w 3105150"/>
                <a:gd name="connsiteY17" fmla="*/ 828675 h 971550"/>
                <a:gd name="connsiteX18" fmla="*/ 190500 w 3105150"/>
                <a:gd name="connsiteY18" fmla="*/ 885825 h 971550"/>
                <a:gd name="connsiteX19" fmla="*/ 85725 w 3105150"/>
                <a:gd name="connsiteY19" fmla="*/ 923925 h 971550"/>
                <a:gd name="connsiteX20" fmla="*/ 0 w 3105150"/>
                <a:gd name="connsiteY20" fmla="*/ 97155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05150" h="971550">
                  <a:moveTo>
                    <a:pt x="0" y="971550"/>
                  </a:moveTo>
                  <a:lnTo>
                    <a:pt x="3105150" y="971550"/>
                  </a:lnTo>
                  <a:lnTo>
                    <a:pt x="2990850" y="904875"/>
                  </a:lnTo>
                  <a:lnTo>
                    <a:pt x="2905125" y="847725"/>
                  </a:lnTo>
                  <a:lnTo>
                    <a:pt x="2676525" y="676275"/>
                  </a:lnTo>
                  <a:lnTo>
                    <a:pt x="2524125" y="495300"/>
                  </a:lnTo>
                  <a:lnTo>
                    <a:pt x="2333625" y="352425"/>
                  </a:lnTo>
                  <a:lnTo>
                    <a:pt x="2162175" y="209550"/>
                  </a:lnTo>
                  <a:lnTo>
                    <a:pt x="1962150" y="190500"/>
                  </a:lnTo>
                  <a:lnTo>
                    <a:pt x="1571625" y="152400"/>
                  </a:lnTo>
                  <a:lnTo>
                    <a:pt x="1362075" y="57150"/>
                  </a:lnTo>
                  <a:lnTo>
                    <a:pt x="1162050" y="0"/>
                  </a:lnTo>
                  <a:lnTo>
                    <a:pt x="1038225" y="76200"/>
                  </a:lnTo>
                  <a:lnTo>
                    <a:pt x="923925" y="295275"/>
                  </a:lnTo>
                  <a:lnTo>
                    <a:pt x="819150" y="523875"/>
                  </a:lnTo>
                  <a:lnTo>
                    <a:pt x="647700" y="638175"/>
                  </a:lnTo>
                  <a:lnTo>
                    <a:pt x="561975" y="714375"/>
                  </a:lnTo>
                  <a:lnTo>
                    <a:pt x="352425" y="828675"/>
                  </a:lnTo>
                  <a:lnTo>
                    <a:pt x="190500" y="885825"/>
                  </a:lnTo>
                  <a:lnTo>
                    <a:pt x="85725" y="923925"/>
                  </a:lnTo>
                  <a:lnTo>
                    <a:pt x="0" y="971550"/>
                  </a:lnTo>
                  <a:close/>
                </a:path>
              </a:pathLst>
            </a:cu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L"/>
            </a:p>
          </p:txBody>
        </p:sp>
        <p:sp>
          <p:nvSpPr>
            <p:cNvPr id="324" name="147 CuadroTexto"/>
            <p:cNvSpPr txBox="1">
              <a:spLocks noChangeArrowheads="1"/>
            </p:cNvSpPr>
            <p:nvPr/>
          </p:nvSpPr>
          <p:spPr bwMode="auto">
            <a:xfrm>
              <a:off x="5655163" y="533400"/>
              <a:ext cx="2819400" cy="398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s-ES_tradnl" altLang="en-US" sz="1600" b="1">
                  <a:solidFill>
                    <a:srgbClr val="003399"/>
                  </a:solidFill>
                  <a:latin typeface="Comic Sans MS" pitchFamily="66" charset="0"/>
                </a:rPr>
                <a:t>Combined uncertainty</a:t>
              </a:r>
              <a:endParaRPr lang="es-CL" altLang="en-US" sz="1600" b="1">
                <a:solidFill>
                  <a:srgbClr val="003399"/>
                </a:solidFill>
                <a:latin typeface="Comic Sans MS" pitchFamily="66" charset="0"/>
              </a:endParaRPr>
            </a:p>
          </p:txBody>
        </p:sp>
        <p:grpSp>
          <p:nvGrpSpPr>
            <p:cNvPr id="325" name="Group 118"/>
            <p:cNvGrpSpPr>
              <a:grpSpLocks/>
            </p:cNvGrpSpPr>
            <p:nvPr/>
          </p:nvGrpSpPr>
          <p:grpSpPr bwMode="auto">
            <a:xfrm>
              <a:off x="4914900" y="990602"/>
              <a:ext cx="3543300" cy="1032324"/>
              <a:chOff x="3543477" y="3875532"/>
              <a:chExt cx="3543123" cy="1031865"/>
            </a:xfrm>
          </p:grpSpPr>
          <p:grpSp>
            <p:nvGrpSpPr>
              <p:cNvPr id="326" name="Group 119"/>
              <p:cNvGrpSpPr>
                <a:grpSpLocks/>
              </p:cNvGrpSpPr>
              <p:nvPr/>
            </p:nvGrpSpPr>
            <p:grpSpPr bwMode="auto">
              <a:xfrm>
                <a:off x="3886200" y="3875532"/>
                <a:ext cx="3200400" cy="759284"/>
                <a:chOff x="3810000" y="3875532"/>
                <a:chExt cx="2773680" cy="759284"/>
              </a:xfrm>
            </p:grpSpPr>
            <p:cxnSp>
              <p:nvCxnSpPr>
                <p:cNvPr id="329" name="Straight Arrow Connector 328"/>
                <p:cNvCxnSpPr/>
                <p:nvPr/>
              </p:nvCxnSpPr>
              <p:spPr>
                <a:xfrm flipV="1">
                  <a:off x="3809730" y="3875840"/>
                  <a:ext cx="0" cy="759688"/>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p:nvPr/>
              </p:nvCxnSpPr>
              <p:spPr>
                <a:xfrm flipV="1">
                  <a:off x="3809730" y="4631795"/>
                  <a:ext cx="2774461" cy="3733"/>
                </a:xfrm>
                <a:prstGeom prst="straightConnector1">
                  <a:avLst/>
                </a:prstGeom>
                <a:ln w="158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27" name="TextBox 120"/>
              <p:cNvSpPr txBox="1">
                <a:spLocks noChangeArrowheads="1"/>
              </p:cNvSpPr>
              <p:nvPr/>
            </p:nvSpPr>
            <p:spPr bwMode="auto">
              <a:xfrm>
                <a:off x="5029199" y="4599800"/>
                <a:ext cx="1248642" cy="307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100" b="1" i="1" dirty="0" smtClean="0">
                    <a:latin typeface="Comic Sans MS" pitchFamily="66" charset="0"/>
                  </a:rPr>
                  <a:t>projections</a:t>
                </a:r>
                <a:endParaRPr lang="en-US" altLang="en-US" sz="1100" b="1" i="1" dirty="0">
                  <a:latin typeface="Comic Sans MS" pitchFamily="66" charset="0"/>
                </a:endParaRPr>
              </a:p>
            </p:txBody>
          </p:sp>
          <p:sp>
            <p:nvSpPr>
              <p:cNvPr id="328" name="TextBox 327"/>
              <p:cNvSpPr txBox="1"/>
              <p:nvPr/>
            </p:nvSpPr>
            <p:spPr>
              <a:xfrm>
                <a:off x="3543477" y="3962400"/>
                <a:ext cx="495123" cy="307579"/>
              </a:xfrm>
              <a:prstGeom prst="rect">
                <a:avLst/>
              </a:prstGeom>
              <a:noFill/>
              <a:scene3d>
                <a:camera prst="orthographicFront">
                  <a:rot lat="0" lon="0" rev="5400000"/>
                </a:camera>
                <a:lightRig rig="threePt" dir="t"/>
              </a:scene3d>
            </p:spPr>
            <p:txBody>
              <a:bodyPr>
                <a:spAutoFit/>
              </a:bodyPr>
              <a:lstStyle/>
              <a:p>
                <a:pPr>
                  <a:defRPr/>
                </a:pPr>
                <a:r>
                  <a:rPr lang="en-US" sz="1100" b="1" dirty="0">
                    <a:latin typeface="Comic Sans MS" panose="030F0702030302020204" pitchFamily="66" charset="0"/>
                    <a:cs typeface="Arial" charset="0"/>
                  </a:rPr>
                  <a:t>PDF</a:t>
                </a:r>
              </a:p>
            </p:txBody>
          </p:sp>
        </p:grpSp>
      </p:grpSp>
    </p:spTree>
    <p:extLst>
      <p:ext uri="{BB962C8B-B14F-4D97-AF65-F5344CB8AC3E}">
        <p14:creationId xmlns:p14="http://schemas.microsoft.com/office/powerpoint/2010/main" val="13730676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6" name="Picture 5" descr="frustration_cartoon.png"/>
          <p:cNvPicPr>
            <a:picLocks noChangeAspect="1"/>
          </p:cNvPicPr>
          <p:nvPr/>
        </p:nvPicPr>
        <p:blipFill>
          <a:blip r:embed="rId2"/>
          <a:stretch>
            <a:fillRect/>
          </a:stretch>
        </p:blipFill>
        <p:spPr>
          <a:xfrm>
            <a:off x="4572000" y="1371600"/>
            <a:ext cx="2823503" cy="4076926"/>
          </a:xfrm>
          <a:prstGeom prst="rect">
            <a:avLst/>
          </a:prstGeom>
        </p:spPr>
      </p:pic>
      <p:sp>
        <p:nvSpPr>
          <p:cNvPr id="7" name="TextBox 6"/>
          <p:cNvSpPr txBox="1"/>
          <p:nvPr/>
        </p:nvSpPr>
        <p:spPr>
          <a:xfrm>
            <a:off x="-29308" y="6627167"/>
            <a:ext cx="8991600" cy="461665"/>
          </a:xfrm>
          <a:prstGeom prst="rect">
            <a:avLst/>
          </a:prstGeom>
          <a:noFill/>
        </p:spPr>
        <p:txBody>
          <a:bodyPr wrap="square" rtlCol="0">
            <a:spAutoFit/>
          </a:bodyPr>
          <a:lstStyle/>
          <a:p>
            <a:r>
              <a:rPr lang="en-US" sz="1200" i="1" dirty="0" smtClean="0">
                <a:latin typeface="Georgia" charset="0"/>
                <a:ea typeface="Georgia" charset="0"/>
                <a:cs typeface="Georgia" charset="0"/>
              </a:rPr>
              <a:t>Image from </a:t>
            </a:r>
            <a:r>
              <a:rPr lang="en-US" sz="1200" i="1" dirty="0" err="1" smtClean="0">
                <a:latin typeface="Georgia" charset="0"/>
                <a:ea typeface="Georgia" charset="0"/>
                <a:cs typeface="Georgia" charset="0"/>
              </a:rPr>
              <a:t>http://www.activatedesign.co.nz/blog/the-frustration-of-almost-perfect-websites/</a:t>
            </a:r>
            <a:endParaRPr lang="en-US" sz="1200" i="1" dirty="0" smtClean="0">
              <a:latin typeface="Georgia" charset="0"/>
              <a:ea typeface="Georgia" charset="0"/>
              <a:cs typeface="Georgia" charset="0"/>
            </a:endParaRPr>
          </a:p>
          <a:p>
            <a:endParaRPr lang="en-US" sz="1200" i="1" dirty="0">
              <a:latin typeface="Georgia" charset="0"/>
              <a:ea typeface="Georgia" charset="0"/>
              <a:cs typeface="Georgia" charset="0"/>
            </a:endParaRPr>
          </a:p>
        </p:txBody>
      </p:sp>
      <p:sp>
        <p:nvSpPr>
          <p:cNvPr id="8" name="TextBox 7"/>
          <p:cNvSpPr txBox="1"/>
          <p:nvPr/>
        </p:nvSpPr>
        <p:spPr>
          <a:xfrm>
            <a:off x="838201" y="2379211"/>
            <a:ext cx="3628292" cy="2554545"/>
          </a:xfrm>
          <a:prstGeom prst="rect">
            <a:avLst/>
          </a:prstGeom>
          <a:noFill/>
        </p:spPr>
        <p:txBody>
          <a:bodyPr wrap="square" rtlCol="0">
            <a:spAutoFit/>
          </a:bodyPr>
          <a:lstStyle/>
          <a:p>
            <a:r>
              <a:rPr lang="en-US" sz="4000" dirty="0" smtClean="0">
                <a:latin typeface="Georgia" charset="0"/>
                <a:ea typeface="Georgia" charset="0"/>
                <a:cs typeface="Georgia" charset="0"/>
              </a:rPr>
              <a:t>Great, but… how </a:t>
            </a:r>
            <a:r>
              <a:rPr lang="en-US" sz="4000" smtClean="0">
                <a:latin typeface="Georgia" charset="0"/>
                <a:ea typeface="Georgia" charset="0"/>
                <a:cs typeface="Georgia" charset="0"/>
              </a:rPr>
              <a:t>do we </a:t>
            </a:r>
            <a:r>
              <a:rPr lang="en-US" sz="4000" dirty="0" smtClean="0">
                <a:latin typeface="Georgia" charset="0"/>
                <a:ea typeface="Georgia" charset="0"/>
                <a:cs typeface="Georgia" charset="0"/>
              </a:rPr>
              <a:t>deal with all that information?</a:t>
            </a:r>
            <a:endParaRPr lang="en-US" sz="4000" dirty="0">
              <a:latin typeface="Georgia" charset="0"/>
              <a:ea typeface="Georgia" charset="0"/>
              <a:cs typeface="Georgia" charset="0"/>
            </a:endParaRPr>
          </a:p>
        </p:txBody>
      </p:sp>
    </p:spTree>
    <p:extLst>
      <p:ext uri="{BB962C8B-B14F-4D97-AF65-F5344CB8AC3E}">
        <p14:creationId xmlns:p14="http://schemas.microsoft.com/office/powerpoint/2010/main" val="15061640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ltas_carbon.pdf"/>
          <p:cNvPicPr/>
          <p:nvPr/>
        </p:nvPicPr>
        <p:blipFill>
          <a:blip r:embed="rId3"/>
          <a:srcRect l="50696" t="54331"/>
          <a:stretch>
            <a:fillRect/>
          </a:stretch>
        </p:blipFill>
        <p:spPr bwMode="auto">
          <a:xfrm>
            <a:off x="-17585" y="1524000"/>
            <a:ext cx="5837371" cy="5065712"/>
          </a:xfrm>
          <a:prstGeom prst="rect">
            <a:avLst/>
          </a:prstGeom>
          <a:noFill/>
          <a:ln w="9525">
            <a:noFill/>
            <a:miter lim="800000"/>
            <a:headEnd/>
            <a:tailEnd/>
          </a:ln>
        </p:spPr>
      </p:pic>
      <p:sp>
        <p:nvSpPr>
          <p:cNvPr id="6" name="TextBox 5"/>
          <p:cNvSpPr txBox="1"/>
          <p:nvPr/>
        </p:nvSpPr>
        <p:spPr>
          <a:xfrm>
            <a:off x="4800600" y="2133600"/>
            <a:ext cx="4165599" cy="2554545"/>
          </a:xfrm>
          <a:prstGeom prst="rect">
            <a:avLst/>
          </a:prstGeom>
          <a:noFill/>
        </p:spPr>
        <p:txBody>
          <a:bodyPr wrap="square" rtlCol="0">
            <a:spAutoFit/>
          </a:bodyPr>
          <a:lstStyle/>
          <a:p>
            <a:pPr algn="ctr"/>
            <a:r>
              <a:rPr lang="en-US" sz="4000" dirty="0">
                <a:latin typeface="+mn-lt"/>
              </a:rPr>
              <a:t>R</a:t>
            </a:r>
            <a:r>
              <a:rPr lang="en-US" sz="4000" dirty="0" smtClean="0">
                <a:latin typeface="+mn-lt"/>
              </a:rPr>
              <a:t>anking for </a:t>
            </a:r>
          </a:p>
          <a:p>
            <a:pPr algn="ctr"/>
            <a:r>
              <a:rPr lang="en-US" sz="4000" dirty="0" smtClean="0">
                <a:latin typeface="+mn-lt"/>
              </a:rPr>
              <a:t>Pacific Northwest by Rupp et al. JGR 2013.  </a:t>
            </a:r>
            <a:endParaRPr lang="en-US" sz="4000" dirty="0">
              <a:latin typeface="+mn-lt"/>
            </a:endParaRPr>
          </a:p>
        </p:txBody>
      </p:sp>
      <p:sp>
        <p:nvSpPr>
          <p:cNvPr id="5" name="Title 1"/>
          <p:cNvSpPr txBox="1">
            <a:spLocks/>
          </p:cNvSpPr>
          <p:nvPr/>
        </p:nvSpPr>
        <p:spPr>
          <a:xfrm>
            <a:off x="0" y="0"/>
            <a:ext cx="9144000" cy="685800"/>
          </a:xfrm>
          <a:prstGeom prst="rect">
            <a:avLst/>
          </a:prstGeom>
        </p:spPr>
        <p:txBody>
          <a:bodyPr/>
          <a:lstStyle>
            <a:lvl1pPr algn="l" rtl="0" eaLnBrk="1" latinLnBrk="0" hangingPunct="1">
              <a:spcBef>
                <a:spcPct val="0"/>
              </a:spcBef>
              <a:buNone/>
              <a:defRPr kumimoji="0" sz="3600" kern="1200">
                <a:solidFill>
                  <a:schemeClr val="tx2"/>
                </a:solidFill>
                <a:latin typeface="+mj-lt"/>
                <a:ea typeface="+mj-ea"/>
                <a:cs typeface="+mj-cs"/>
              </a:defRPr>
            </a:lvl1pPr>
          </a:lstStyle>
          <a:p>
            <a:pPr fontAlgn="auto">
              <a:spcAft>
                <a:spcPts val="0"/>
              </a:spcAft>
            </a:pPr>
            <a:r>
              <a:rPr lang="en-US" dirty="0" smtClean="0"/>
              <a:t>Culling example, Global Climate Models</a:t>
            </a:r>
            <a:endParaRPr lang="en-US" dirty="0"/>
          </a:p>
        </p:txBody>
      </p:sp>
      <p:sp>
        <p:nvSpPr>
          <p:cNvPr id="7" name="TextBox 6"/>
          <p:cNvSpPr txBox="1"/>
          <p:nvPr/>
        </p:nvSpPr>
        <p:spPr>
          <a:xfrm>
            <a:off x="5079999" y="4835386"/>
            <a:ext cx="3886200" cy="1754326"/>
          </a:xfrm>
          <a:prstGeom prst="rect">
            <a:avLst/>
          </a:prstGeom>
          <a:noFill/>
        </p:spPr>
        <p:txBody>
          <a:bodyPr wrap="square" rtlCol="0">
            <a:spAutoFit/>
          </a:bodyPr>
          <a:lstStyle/>
          <a:p>
            <a:pPr algn="ctr"/>
            <a:endParaRPr lang="en-US" sz="3600" dirty="0">
              <a:latin typeface="+mn-lt"/>
            </a:endParaRPr>
          </a:p>
          <a:p>
            <a:pPr algn="ctr"/>
            <a:r>
              <a:rPr lang="en-US" sz="3600" dirty="0" smtClean="0">
                <a:latin typeface="+mn-lt"/>
              </a:rPr>
              <a:t>But only one part of the chain... </a:t>
            </a:r>
            <a:endParaRPr lang="en-US" sz="3600" dirty="0">
              <a:latin typeface="+mn-lt"/>
            </a:endParaRPr>
          </a:p>
        </p:txBody>
      </p:sp>
    </p:spTree>
    <p:extLst>
      <p:ext uri="{BB962C8B-B14F-4D97-AF65-F5344CB8AC3E}">
        <p14:creationId xmlns:p14="http://schemas.microsoft.com/office/powerpoint/2010/main" val="134785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458200" cy="1066800"/>
          </a:xfrm>
        </p:spPr>
        <p:txBody>
          <a:bodyPr>
            <a:noAutofit/>
          </a:bodyPr>
          <a:lstStyle/>
          <a:p>
            <a:pPr>
              <a:lnSpc>
                <a:spcPts val="2560"/>
              </a:lnSpc>
            </a:pPr>
            <a:r>
              <a:rPr lang="en-US" dirty="0" smtClean="0"/>
              <a:t>The storylines concept</a:t>
            </a:r>
            <a:endParaRPr lang="en-US" dirty="0"/>
          </a:p>
        </p:txBody>
      </p:sp>
      <p:pic>
        <p:nvPicPr>
          <p:cNvPr id="5" name="Picture 4"/>
          <p:cNvPicPr>
            <a:picLocks noChangeAspect="1"/>
          </p:cNvPicPr>
          <p:nvPr/>
        </p:nvPicPr>
        <p:blipFill rotWithShape="1">
          <a:blip r:embed="rId3"/>
          <a:srcRect r="21835"/>
          <a:stretch/>
        </p:blipFill>
        <p:spPr>
          <a:xfrm>
            <a:off x="167640" y="838200"/>
            <a:ext cx="4937760" cy="6019800"/>
          </a:xfrm>
          <a:prstGeom prst="rect">
            <a:avLst/>
          </a:prstGeom>
        </p:spPr>
      </p:pic>
      <p:sp>
        <p:nvSpPr>
          <p:cNvPr id="6" name="Content Placeholder 2"/>
          <p:cNvSpPr>
            <a:spLocks noGrp="1"/>
          </p:cNvSpPr>
          <p:nvPr>
            <p:ph idx="1"/>
          </p:nvPr>
        </p:nvSpPr>
        <p:spPr>
          <a:xfrm>
            <a:off x="6324600" y="1723644"/>
            <a:ext cx="2667000" cy="4325112"/>
          </a:xfrm>
        </p:spPr>
        <p:txBody>
          <a:bodyPr>
            <a:normAutofit/>
          </a:bodyPr>
          <a:lstStyle/>
          <a:p>
            <a:pPr>
              <a:spcAft>
                <a:spcPts val="1200"/>
              </a:spcAft>
            </a:pPr>
            <a:r>
              <a:rPr lang="en-US" sz="1800" dirty="0" smtClean="0"/>
              <a:t>Explicitly estimate dominant sources of uncertainty in order to characterize the range of outcomes</a:t>
            </a:r>
          </a:p>
        </p:txBody>
      </p:sp>
      <p:sp>
        <p:nvSpPr>
          <p:cNvPr id="3" name="Rectangle 2"/>
          <p:cNvSpPr/>
          <p:nvPr/>
        </p:nvSpPr>
        <p:spPr>
          <a:xfrm>
            <a:off x="2895600" y="914400"/>
            <a:ext cx="2209800"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76600" y="5105400"/>
            <a:ext cx="2209800" cy="1733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7790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458200" cy="1066800"/>
          </a:xfrm>
        </p:spPr>
        <p:txBody>
          <a:bodyPr>
            <a:noAutofit/>
          </a:bodyPr>
          <a:lstStyle/>
          <a:p>
            <a:pPr>
              <a:lnSpc>
                <a:spcPts val="2560"/>
              </a:lnSpc>
            </a:pPr>
            <a:r>
              <a:rPr lang="en-US" dirty="0" smtClean="0"/>
              <a:t>The storylines concept</a:t>
            </a:r>
            <a:endParaRPr lang="en-US" dirty="0"/>
          </a:p>
        </p:txBody>
      </p:sp>
      <p:pic>
        <p:nvPicPr>
          <p:cNvPr id="5" name="Picture 4"/>
          <p:cNvPicPr>
            <a:picLocks noChangeAspect="1"/>
          </p:cNvPicPr>
          <p:nvPr/>
        </p:nvPicPr>
        <p:blipFill rotWithShape="1">
          <a:blip r:embed="rId3"/>
          <a:srcRect r="21835"/>
          <a:stretch/>
        </p:blipFill>
        <p:spPr>
          <a:xfrm>
            <a:off x="167640" y="838200"/>
            <a:ext cx="4937760" cy="6019800"/>
          </a:xfrm>
          <a:prstGeom prst="rect">
            <a:avLst/>
          </a:prstGeom>
        </p:spPr>
      </p:pic>
      <p:sp>
        <p:nvSpPr>
          <p:cNvPr id="6" name="Content Placeholder 2"/>
          <p:cNvSpPr>
            <a:spLocks noGrp="1"/>
          </p:cNvSpPr>
          <p:nvPr>
            <p:ph idx="1"/>
          </p:nvPr>
        </p:nvSpPr>
        <p:spPr>
          <a:xfrm>
            <a:off x="6324600" y="1723644"/>
            <a:ext cx="2667000" cy="4325112"/>
          </a:xfrm>
        </p:spPr>
        <p:txBody>
          <a:bodyPr>
            <a:normAutofit/>
          </a:bodyPr>
          <a:lstStyle/>
          <a:p>
            <a:pPr>
              <a:spcAft>
                <a:spcPts val="1200"/>
              </a:spcAft>
            </a:pPr>
            <a:r>
              <a:rPr lang="en-US" sz="1800" dirty="0" smtClean="0"/>
              <a:t>Explicitly estimate dominant sources of uncertainty in order to characterize the range of outcomes</a:t>
            </a:r>
          </a:p>
          <a:p>
            <a:pPr>
              <a:spcAft>
                <a:spcPts val="1200"/>
              </a:spcAft>
            </a:pPr>
            <a:r>
              <a:rPr lang="en-US" sz="1800" dirty="0" smtClean="0"/>
              <a:t>Reduce uncertainties </a:t>
            </a:r>
          </a:p>
          <a:p>
            <a:r>
              <a:rPr lang="en-US" sz="1800" dirty="0" smtClean="0"/>
              <a:t>Sample from the range to construct storylines useful for water resources planning</a:t>
            </a:r>
            <a:endParaRPr lang="en-US" sz="1800" dirty="0"/>
          </a:p>
        </p:txBody>
      </p:sp>
      <p:pic>
        <p:nvPicPr>
          <p:cNvPr id="7" name="Picture 6"/>
          <p:cNvPicPr>
            <a:picLocks noChangeAspect="1"/>
          </p:cNvPicPr>
          <p:nvPr/>
        </p:nvPicPr>
        <p:blipFill rotWithShape="1">
          <a:blip r:embed="rId3"/>
          <a:srcRect l="77141"/>
          <a:stretch/>
        </p:blipFill>
        <p:spPr>
          <a:xfrm>
            <a:off x="5105400" y="830580"/>
            <a:ext cx="1444037" cy="6019800"/>
          </a:xfrm>
          <a:prstGeom prst="rect">
            <a:avLst/>
          </a:prstGeom>
        </p:spPr>
      </p:pic>
    </p:spTree>
    <p:extLst>
      <p:ext uri="{BB962C8B-B14F-4D97-AF65-F5344CB8AC3E}">
        <p14:creationId xmlns:p14="http://schemas.microsoft.com/office/powerpoint/2010/main" val="905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37125</TotalTime>
  <Words>1280</Words>
  <Application>Microsoft Macintosh PowerPoint</Application>
  <PresentationFormat>On-screen Show (4:3)</PresentationFormat>
  <Paragraphs>243</Paragraphs>
  <Slides>24</Slides>
  <Notes>16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Calibri Light</vt:lpstr>
      <vt:lpstr>Georgia</vt:lpstr>
      <vt:lpstr>ＭＳ Ｐゴシック</vt:lpstr>
      <vt:lpstr>Trebuchet MS</vt:lpstr>
      <vt:lpstr>Wingdings 2</vt:lpstr>
      <vt:lpstr>Arial</vt:lpstr>
      <vt:lpstr>Calibri</vt:lpstr>
      <vt:lpstr>Comic Sans MS</vt:lpstr>
      <vt:lpstr>Times New Roman</vt:lpstr>
      <vt:lpstr>Wingdings</vt:lpstr>
      <vt:lpstr>Default Design</vt:lpstr>
      <vt:lpstr>1_Urban</vt:lpstr>
      <vt:lpstr>PowerPoint Presentation</vt:lpstr>
      <vt:lpstr>Quantitative Hydrologic Storylines</vt:lpstr>
      <vt:lpstr>Motivation</vt:lpstr>
      <vt:lpstr>Motivation</vt:lpstr>
      <vt:lpstr>Motivation</vt:lpstr>
      <vt:lpstr>Motivation</vt:lpstr>
      <vt:lpstr>PowerPoint Presentation</vt:lpstr>
      <vt:lpstr>The storylines concept</vt:lpstr>
      <vt:lpstr>The storylines concept</vt:lpstr>
      <vt:lpstr>Demonstration of concept, RMJOC II</vt:lpstr>
      <vt:lpstr>Demonstration of concept</vt:lpstr>
      <vt:lpstr>Demonstration of concept</vt:lpstr>
      <vt:lpstr>Directions forward, identify locations</vt:lpstr>
      <vt:lpstr>Directions forward, identify impacts</vt:lpstr>
      <vt:lpstr>Discussion items….</vt:lpstr>
      <vt:lpstr>More….</vt:lpstr>
      <vt:lpstr>Location possibilities</vt:lpstr>
      <vt:lpstr>Location possibilities</vt:lpstr>
      <vt:lpstr>PowerPoint Presentation</vt:lpstr>
      <vt:lpstr>Deterministic and probabilistic climate data</vt:lpstr>
      <vt:lpstr>Internal Variability</vt:lpstr>
      <vt:lpstr>Intermediate Complexity Atmospheric Research model (ICAR)</vt:lpstr>
      <vt:lpstr>Current local-scale information</vt:lpstr>
      <vt:lpstr>Current local-scale information</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Martyn Clark</dc:creator>
  <cp:lastModifiedBy>julie vano</cp:lastModifiedBy>
  <cp:revision>1115</cp:revision>
  <cp:lastPrinted>2014-08-25T17:36:34Z</cp:lastPrinted>
  <dcterms:created xsi:type="dcterms:W3CDTF">2005-12-13T01:02:29Z</dcterms:created>
  <dcterms:modified xsi:type="dcterms:W3CDTF">2016-06-20T21:30:18Z</dcterms:modified>
</cp:coreProperties>
</file>